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65" r:id="rId3"/>
    <p:sldId id="260" r:id="rId4"/>
    <p:sldId id="287" r:id="rId5"/>
    <p:sldId id="263" r:id="rId6"/>
    <p:sldId id="274" r:id="rId7"/>
    <p:sldId id="283" r:id="rId8"/>
    <p:sldId id="279" r:id="rId9"/>
    <p:sldId id="271" r:id="rId10"/>
    <p:sldId id="273" r:id="rId11"/>
    <p:sldId id="272" r:id="rId12"/>
    <p:sldId id="275" r:id="rId13"/>
    <p:sldId id="276" r:id="rId14"/>
    <p:sldId id="278" r:id="rId15"/>
    <p:sldId id="264" r:id="rId16"/>
    <p:sldId id="270" r:id="rId17"/>
    <p:sldId id="286" r:id="rId18"/>
    <p:sldId id="28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6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ACB759-D636-2C47-B3BB-A3CBE1BB1294}" type="datetime1">
              <a:rPr lang="en-CA" smtClean="0"/>
              <a:t>18-01-31</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5C5695-50F4-4549-B9F0-6A817AC39587}" type="slidenum">
              <a:rPr lang="en-CA" smtClean="0"/>
              <a:t>‹#›</a:t>
            </a:fld>
            <a:endParaRPr lang="en-CA"/>
          </a:p>
        </p:txBody>
      </p:sp>
    </p:spTree>
    <p:extLst>
      <p:ext uri="{BB962C8B-B14F-4D97-AF65-F5344CB8AC3E}">
        <p14:creationId xmlns:p14="http://schemas.microsoft.com/office/powerpoint/2010/main" val="3340247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CC551-A612-C240-AF42-A65B56F3BC82}" type="datetime1">
              <a:rPr lang="en-CA" smtClean="0"/>
              <a:t>18-01-31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26A83-D261-DA45-97C9-BA4C7AD600D9}" type="slidenum">
              <a:rPr lang="en-CA" smtClean="0"/>
              <a:t>‹#›</a:t>
            </a:fld>
            <a:endParaRPr lang="en-CA"/>
          </a:p>
        </p:txBody>
      </p:sp>
    </p:spTree>
    <p:extLst>
      <p:ext uri="{BB962C8B-B14F-4D97-AF65-F5344CB8AC3E}">
        <p14:creationId xmlns:p14="http://schemas.microsoft.com/office/powerpoint/2010/main" val="325262384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769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Without</a:t>
            </a:r>
            <a:r>
              <a:rPr lang="en-CA" baseline="0" dirty="0" smtClean="0"/>
              <a:t> any efforts soiled by the waves</a:t>
            </a:r>
            <a:endParaRPr lang="en-CA" dirty="0"/>
          </a:p>
        </p:txBody>
      </p:sp>
    </p:spTree>
    <p:extLst>
      <p:ext uri="{BB962C8B-B14F-4D97-AF65-F5344CB8AC3E}">
        <p14:creationId xmlns:p14="http://schemas.microsoft.com/office/powerpoint/2010/main" val="278821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Those (waves) which push our memories back</a:t>
            </a:r>
            <a:endParaRPr lang="en-CA" dirty="0"/>
          </a:p>
        </p:txBody>
      </p:sp>
    </p:spTree>
    <p:extLst>
      <p:ext uri="{BB962C8B-B14F-4D97-AF65-F5344CB8AC3E}">
        <p14:creationId xmlns:p14="http://schemas.microsoft.com/office/powerpoint/2010/main" val="143415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mass like any other, that lives in a mirage</a:t>
            </a:r>
            <a:endParaRPr lang="en-CA" dirty="0"/>
          </a:p>
        </p:txBody>
      </p:sp>
    </p:spTree>
    <p:extLst>
      <p:ext uri="{BB962C8B-B14F-4D97-AF65-F5344CB8AC3E}">
        <p14:creationId xmlns:p14="http://schemas.microsoft.com/office/powerpoint/2010/main" val="406570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one raging between me and the beats</a:t>
            </a:r>
            <a:r>
              <a:rPr lang="en-CA" baseline="0" dirty="0" smtClean="0"/>
              <a:t> of my heart that cry just over there</a:t>
            </a:r>
            <a:endParaRPr lang="en-CA" dirty="0"/>
          </a:p>
        </p:txBody>
      </p:sp>
    </p:spTree>
    <p:extLst>
      <p:ext uri="{BB962C8B-B14F-4D97-AF65-F5344CB8AC3E}">
        <p14:creationId xmlns:p14="http://schemas.microsoft.com/office/powerpoint/2010/main" val="194962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And without running away, we stay faceless (without a</a:t>
            </a:r>
            <a:r>
              <a:rPr lang="en-CA" baseline="0" dirty="0" smtClean="0"/>
              <a:t> face)</a:t>
            </a:r>
            <a:endParaRPr lang="en-CA" dirty="0"/>
          </a:p>
        </p:txBody>
      </p:sp>
    </p:spTree>
    <p:extLst>
      <p:ext uri="{BB962C8B-B14F-4D97-AF65-F5344CB8AC3E}">
        <p14:creationId xmlns:p14="http://schemas.microsoft.com/office/powerpoint/2010/main" val="286071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4459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DD1FCED-3140-4E4B-AD5E-AA32961AE515}" type="datetime1">
              <a:rPr lang="en-CA" smtClean="0"/>
              <a:t>18-01-31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7374330-2EDB-3141-AF7F-0009C2DF9D64}" type="slidenum">
              <a:rPr lang="en-CA" smtClean="0"/>
              <a:t>‹#›</a:t>
            </a:fld>
            <a:endParaRPr lang="en-CA"/>
          </a:p>
        </p:txBody>
      </p:sp>
    </p:spTree>
    <p:extLst>
      <p:ext uri="{BB962C8B-B14F-4D97-AF65-F5344CB8AC3E}">
        <p14:creationId xmlns:p14="http://schemas.microsoft.com/office/powerpoint/2010/main" val="189327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7037572-9EC7-E642-AAF4-61A7C5E9B24B}" type="datetime1">
              <a:rPr lang="en-CA" smtClean="0"/>
              <a:t>18-01-31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7374330-2EDB-3141-AF7F-0009C2DF9D64}" type="slidenum">
              <a:rPr lang="en-CA" smtClean="0"/>
              <a:t>‹#›</a:t>
            </a:fld>
            <a:endParaRPr lang="en-CA"/>
          </a:p>
        </p:txBody>
      </p:sp>
    </p:spTree>
    <p:extLst>
      <p:ext uri="{BB962C8B-B14F-4D97-AF65-F5344CB8AC3E}">
        <p14:creationId xmlns:p14="http://schemas.microsoft.com/office/powerpoint/2010/main" val="70333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9486C66-77B9-A245-A960-ED568297AEAC}" type="datetime1">
              <a:rPr lang="en-CA" smtClean="0"/>
              <a:t>18-01-31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7374330-2EDB-3141-AF7F-0009C2DF9D64}" type="slidenum">
              <a:rPr lang="en-CA" smtClean="0"/>
              <a:t>‹#›</a:t>
            </a:fld>
            <a:endParaRPr lang="en-CA"/>
          </a:p>
        </p:txBody>
      </p:sp>
    </p:spTree>
    <p:extLst>
      <p:ext uri="{BB962C8B-B14F-4D97-AF65-F5344CB8AC3E}">
        <p14:creationId xmlns:p14="http://schemas.microsoft.com/office/powerpoint/2010/main" val="166205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CC69AE4-8F28-1D4B-98C2-BB00BD47C5F5}" type="datetime1">
              <a:rPr lang="en-CA" smtClean="0"/>
              <a:t>18-01-31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7374330-2EDB-3141-AF7F-0009C2DF9D64}" type="slidenum">
              <a:rPr lang="en-CA" smtClean="0"/>
              <a:t>‹#›</a:t>
            </a:fld>
            <a:endParaRPr lang="en-CA"/>
          </a:p>
        </p:txBody>
      </p:sp>
    </p:spTree>
    <p:extLst>
      <p:ext uri="{BB962C8B-B14F-4D97-AF65-F5344CB8AC3E}">
        <p14:creationId xmlns:p14="http://schemas.microsoft.com/office/powerpoint/2010/main" val="217223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6BE072-1280-124C-B86E-0A6388B0AC02}" type="datetime1">
              <a:rPr lang="en-CA" smtClean="0"/>
              <a:t>18-01-31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7374330-2EDB-3141-AF7F-0009C2DF9D64}" type="slidenum">
              <a:rPr lang="en-CA" smtClean="0"/>
              <a:t>‹#›</a:t>
            </a:fld>
            <a:endParaRPr lang="en-CA"/>
          </a:p>
        </p:txBody>
      </p:sp>
    </p:spTree>
    <p:extLst>
      <p:ext uri="{BB962C8B-B14F-4D97-AF65-F5344CB8AC3E}">
        <p14:creationId xmlns:p14="http://schemas.microsoft.com/office/powerpoint/2010/main" val="228175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5EFE93A-E3C9-8443-A4D1-0AAE24B2ECC1}" type="datetime1">
              <a:rPr lang="en-CA" smtClean="0"/>
              <a:t>18-01-31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7374330-2EDB-3141-AF7F-0009C2DF9D64}" type="slidenum">
              <a:rPr lang="en-CA" smtClean="0"/>
              <a:t>‹#›</a:t>
            </a:fld>
            <a:endParaRPr lang="en-CA"/>
          </a:p>
        </p:txBody>
      </p:sp>
    </p:spTree>
    <p:extLst>
      <p:ext uri="{BB962C8B-B14F-4D97-AF65-F5344CB8AC3E}">
        <p14:creationId xmlns:p14="http://schemas.microsoft.com/office/powerpoint/2010/main" val="124575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B5636F6-089F-614E-919F-93365D6E77B9}" type="datetime1">
              <a:rPr lang="en-CA" smtClean="0"/>
              <a:t>18-01-31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7374330-2EDB-3141-AF7F-0009C2DF9D64}" type="slidenum">
              <a:rPr lang="en-CA" smtClean="0"/>
              <a:t>‹#›</a:t>
            </a:fld>
            <a:endParaRPr lang="en-CA"/>
          </a:p>
        </p:txBody>
      </p:sp>
    </p:spTree>
    <p:extLst>
      <p:ext uri="{BB962C8B-B14F-4D97-AF65-F5344CB8AC3E}">
        <p14:creationId xmlns:p14="http://schemas.microsoft.com/office/powerpoint/2010/main" val="306124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50DAFA6-60BC-1243-A49C-7AD1737D0442}" type="datetime1">
              <a:rPr lang="en-CA" smtClean="0"/>
              <a:t>18-01-31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7374330-2EDB-3141-AF7F-0009C2DF9D64}" type="slidenum">
              <a:rPr lang="en-CA" smtClean="0"/>
              <a:t>‹#›</a:t>
            </a:fld>
            <a:endParaRPr lang="en-CA"/>
          </a:p>
        </p:txBody>
      </p:sp>
    </p:spTree>
    <p:extLst>
      <p:ext uri="{BB962C8B-B14F-4D97-AF65-F5344CB8AC3E}">
        <p14:creationId xmlns:p14="http://schemas.microsoft.com/office/powerpoint/2010/main" val="269426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87DA9-932E-EE44-9487-4F6D1E809D2C}" type="datetime1">
              <a:rPr lang="en-CA" smtClean="0"/>
              <a:t>18-01-31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7374330-2EDB-3141-AF7F-0009C2DF9D64}" type="slidenum">
              <a:rPr lang="en-CA" smtClean="0"/>
              <a:t>‹#›</a:t>
            </a:fld>
            <a:endParaRPr lang="en-CA"/>
          </a:p>
        </p:txBody>
      </p:sp>
    </p:spTree>
    <p:extLst>
      <p:ext uri="{BB962C8B-B14F-4D97-AF65-F5344CB8AC3E}">
        <p14:creationId xmlns:p14="http://schemas.microsoft.com/office/powerpoint/2010/main" val="11146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093A5-4D3A-4542-A8F3-B001071A4E6C}" type="datetime1">
              <a:rPr lang="en-CA" smtClean="0"/>
              <a:t>18-01-31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7374330-2EDB-3141-AF7F-0009C2DF9D64}" type="slidenum">
              <a:rPr lang="en-CA" smtClean="0"/>
              <a:t>‹#›</a:t>
            </a:fld>
            <a:endParaRPr lang="en-CA"/>
          </a:p>
        </p:txBody>
      </p:sp>
    </p:spTree>
    <p:extLst>
      <p:ext uri="{BB962C8B-B14F-4D97-AF65-F5344CB8AC3E}">
        <p14:creationId xmlns:p14="http://schemas.microsoft.com/office/powerpoint/2010/main" val="248912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80D09-A014-5641-9812-D4B3A7426DF6}" type="datetime1">
              <a:rPr lang="en-CA" smtClean="0"/>
              <a:t>18-01-31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7374330-2EDB-3141-AF7F-0009C2DF9D64}" type="slidenum">
              <a:rPr lang="en-CA" smtClean="0"/>
              <a:t>‹#›</a:t>
            </a:fld>
            <a:endParaRPr lang="en-CA"/>
          </a:p>
        </p:txBody>
      </p:sp>
    </p:spTree>
    <p:extLst>
      <p:ext uri="{BB962C8B-B14F-4D97-AF65-F5344CB8AC3E}">
        <p14:creationId xmlns:p14="http://schemas.microsoft.com/office/powerpoint/2010/main" val="2296635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5582D-7F70-3C4E-A924-AFE30905803E}" type="datetime1">
              <a:rPr lang="en-CA" smtClean="0"/>
              <a:t>18-01-31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74330-2EDB-3141-AF7F-0009C2DF9D64}" type="slidenum">
              <a:rPr lang="en-CA" smtClean="0"/>
              <a:t>‹#›</a:t>
            </a:fld>
            <a:endParaRPr lang="en-CA"/>
          </a:p>
        </p:txBody>
      </p:sp>
    </p:spTree>
    <p:extLst>
      <p:ext uri="{BB962C8B-B14F-4D97-AF65-F5344CB8AC3E}">
        <p14:creationId xmlns:p14="http://schemas.microsoft.com/office/powerpoint/2010/main" val="2439839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8314"/>
            <a:ext cx="7772400" cy="1470025"/>
          </a:xfrm>
        </p:spPr>
        <p:txBody>
          <a:bodyPr>
            <a:normAutofit fontScale="90000"/>
          </a:bodyPr>
          <a:lstStyle/>
          <a:p>
            <a:r>
              <a:rPr lang="fr-CA" b="1" dirty="0"/>
              <a:t>Musique Mercredi : </a:t>
            </a:r>
            <a:r>
              <a:rPr lang="fr-CA" b="1" dirty="0" smtClean="0"/>
              <a:t/>
            </a:r>
            <a:br>
              <a:rPr lang="fr-CA" b="1" dirty="0" smtClean="0"/>
            </a:br>
            <a:r>
              <a:rPr lang="fr-CA" b="1" dirty="0" smtClean="0"/>
              <a:t>Le </a:t>
            </a:r>
            <a:r>
              <a:rPr lang="fr-CA" b="1" dirty="0"/>
              <a:t>Long Du Large</a:t>
            </a:r>
            <a:r>
              <a:rPr lang="en-US" dirty="0"/>
              <a:t/>
            </a:r>
            <a:br>
              <a:rPr lang="en-US" dirty="0"/>
            </a:br>
            <a:endParaRPr lang="en-CA" dirty="0"/>
          </a:p>
        </p:txBody>
      </p:sp>
      <p:sp>
        <p:nvSpPr>
          <p:cNvPr id="3" name="Subtitle 2"/>
          <p:cNvSpPr>
            <a:spLocks noGrp="1"/>
          </p:cNvSpPr>
          <p:nvPr>
            <p:ph type="subTitle" idx="1"/>
          </p:nvPr>
        </p:nvSpPr>
        <p:spPr>
          <a:xfrm>
            <a:off x="1371600" y="1902837"/>
            <a:ext cx="6400800" cy="1752600"/>
          </a:xfrm>
        </p:spPr>
        <p:txBody>
          <a:bodyPr/>
          <a:lstStyle/>
          <a:p>
            <a:r>
              <a:rPr lang="en-US" dirty="0" smtClean="0"/>
              <a:t>http://</a:t>
            </a:r>
            <a:r>
              <a:rPr lang="en-US" dirty="0" err="1" smtClean="0"/>
              <a:t>www.youtube.com</a:t>
            </a:r>
            <a:r>
              <a:rPr lang="en-US" dirty="0" smtClean="0"/>
              <a:t>/</a:t>
            </a:r>
            <a:r>
              <a:rPr lang="en-US" dirty="0" err="1" smtClean="0"/>
              <a:t>watch?v</a:t>
            </a:r>
            <a:r>
              <a:rPr lang="en-US" dirty="0" smtClean="0"/>
              <a:t>=lyRVPtYhj4M</a:t>
            </a:r>
            <a:br>
              <a:rPr lang="en-US" dirty="0" smtClean="0"/>
            </a:br>
            <a:endParaRPr lang="en-CA" dirty="0"/>
          </a:p>
        </p:txBody>
      </p:sp>
      <p:pic>
        <p:nvPicPr>
          <p:cNvPr id="4" name="Picture 3"/>
          <p:cNvPicPr>
            <a:picLocks noChangeAspect="1"/>
          </p:cNvPicPr>
          <p:nvPr/>
        </p:nvPicPr>
        <p:blipFill>
          <a:blip r:embed="rId3"/>
          <a:stretch>
            <a:fillRect/>
          </a:stretch>
        </p:blipFill>
        <p:spPr>
          <a:xfrm>
            <a:off x="1182957" y="3259534"/>
            <a:ext cx="6589443" cy="3598466"/>
          </a:xfrm>
          <a:prstGeom prst="rect">
            <a:avLst/>
          </a:prstGeom>
        </p:spPr>
      </p:pic>
    </p:spTree>
    <p:extLst>
      <p:ext uri="{BB962C8B-B14F-4D97-AF65-F5344CB8AC3E}">
        <p14:creationId xmlns:p14="http://schemas.microsoft.com/office/powerpoint/2010/main" val="23646989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68" y="274638"/>
            <a:ext cx="8530232" cy="1777978"/>
          </a:xfrm>
        </p:spPr>
        <p:txBody>
          <a:bodyPr>
            <a:normAutofit fontScale="90000"/>
          </a:bodyPr>
          <a:lstStyle/>
          <a:p>
            <a:r>
              <a:rPr lang="fr-CA" dirty="0" smtClean="0"/>
              <a:t>« celles » : </a:t>
            </a:r>
            <a:br>
              <a:rPr lang="fr-CA" dirty="0" smtClean="0"/>
            </a:br>
            <a:r>
              <a:rPr lang="fr-CA" dirty="0"/>
              <a:t>Par le temps des vagues</a:t>
            </a:r>
            <a:br>
              <a:rPr lang="fr-CA" dirty="0"/>
            </a:br>
            <a:r>
              <a:rPr lang="fr-CA" u="sng" dirty="0">
                <a:solidFill>
                  <a:srgbClr val="FF0000"/>
                </a:solidFill>
              </a:rPr>
              <a:t>Celles</a:t>
            </a:r>
            <a:r>
              <a:rPr lang="fr-CA" dirty="0">
                <a:solidFill>
                  <a:srgbClr val="FF0000"/>
                </a:solidFill>
              </a:rPr>
              <a:t> </a:t>
            </a:r>
            <a:r>
              <a:rPr lang="fr-CA" dirty="0"/>
              <a:t>qui poussent nos souvenirs</a:t>
            </a:r>
            <a:br>
              <a:rPr lang="fr-CA" dirty="0"/>
            </a:br>
            <a:endParaRPr lang="fr-CA" dirty="0"/>
          </a:p>
        </p:txBody>
      </p:sp>
      <p:sp>
        <p:nvSpPr>
          <p:cNvPr id="3" name="Content Placeholder 2"/>
          <p:cNvSpPr>
            <a:spLocks noGrp="1"/>
          </p:cNvSpPr>
          <p:nvPr>
            <p:ph idx="1"/>
          </p:nvPr>
        </p:nvSpPr>
        <p:spPr>
          <a:xfrm>
            <a:off x="457200" y="2348332"/>
            <a:ext cx="8229600" cy="3777831"/>
          </a:xfrm>
        </p:spPr>
        <p:txBody>
          <a:bodyPr>
            <a:normAutofit/>
          </a:bodyPr>
          <a:lstStyle/>
          <a:p>
            <a:r>
              <a:rPr lang="fr-CA" sz="4000" dirty="0" smtClean="0"/>
              <a:t>Partie de discours?</a:t>
            </a:r>
          </a:p>
          <a:p>
            <a:pPr lvl="1"/>
            <a:r>
              <a:rPr lang="fr-CA" sz="4000" b="1" dirty="0" smtClean="0"/>
              <a:t>Pronom (f/</a:t>
            </a:r>
            <a:r>
              <a:rPr lang="fr-CA" sz="4000" b="1" dirty="0" err="1" smtClean="0"/>
              <a:t>pl</a:t>
            </a:r>
            <a:r>
              <a:rPr lang="fr-CA" sz="4000" b="1" dirty="0" smtClean="0"/>
              <a:t>)</a:t>
            </a:r>
          </a:p>
          <a:p>
            <a:r>
              <a:rPr lang="fr-CA" sz="4000" dirty="0" smtClean="0"/>
              <a:t>Traduction?</a:t>
            </a:r>
          </a:p>
          <a:p>
            <a:pPr lvl="1"/>
            <a:r>
              <a:rPr lang="fr-CA" sz="4000" b="1" dirty="0" smtClean="0"/>
              <a:t>The </a:t>
            </a:r>
            <a:r>
              <a:rPr lang="fr-CA" sz="4000" b="1" dirty="0" err="1" smtClean="0"/>
              <a:t>ones</a:t>
            </a:r>
            <a:r>
              <a:rPr lang="fr-CA" sz="4000" b="1" dirty="0" smtClean="0"/>
              <a:t>/</a:t>
            </a:r>
            <a:r>
              <a:rPr lang="fr-CA" sz="4000" b="1" dirty="0" err="1" smtClean="0"/>
              <a:t>those</a:t>
            </a:r>
            <a:endParaRPr lang="fr-CA" sz="4000" b="1" dirty="0"/>
          </a:p>
        </p:txBody>
      </p:sp>
      <p:cxnSp>
        <p:nvCxnSpPr>
          <p:cNvPr id="5" name="Straight Arrow Connector 4"/>
          <p:cNvCxnSpPr/>
          <p:nvPr/>
        </p:nvCxnSpPr>
        <p:spPr>
          <a:xfrm flipV="1">
            <a:off x="2418104" y="1182864"/>
            <a:ext cx="3183547" cy="1913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488955" y="2876053"/>
            <a:ext cx="331381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CA" sz="3600" dirty="0">
                <a:latin typeface="Bernard MT Condensed"/>
                <a:cs typeface="Bernard MT Condensed"/>
              </a:rPr>
              <a:t>Des </a:t>
            </a:r>
            <a:r>
              <a:rPr lang="en-CA" sz="3600" dirty="0" smtClean="0">
                <a:latin typeface="Bernard MT Condensed"/>
                <a:cs typeface="Bernard MT Condensed"/>
              </a:rPr>
              <a:t>mots </a:t>
            </a:r>
            <a:r>
              <a:rPr lang="en-CA" sz="3600" dirty="0" err="1" smtClean="0">
                <a:latin typeface="Bernard MT Condensed"/>
                <a:cs typeface="Bernard MT Condensed"/>
              </a:rPr>
              <a:t>liés</a:t>
            </a:r>
            <a:r>
              <a:rPr lang="en-CA" sz="3600" dirty="0" smtClean="0">
                <a:latin typeface="Bernard MT Condensed"/>
                <a:cs typeface="Bernard MT Condensed"/>
              </a:rPr>
              <a:t>:</a:t>
            </a:r>
          </a:p>
          <a:p>
            <a:pPr marL="571500" lvl="0" indent="-571500">
              <a:buFont typeface="Arial"/>
              <a:buChar char="•"/>
            </a:pPr>
            <a:r>
              <a:rPr lang="en-CA" sz="3600" dirty="0" err="1" smtClean="0"/>
              <a:t>ce</a:t>
            </a:r>
            <a:r>
              <a:rPr lang="en-CA" sz="3600" dirty="0" smtClean="0"/>
              <a:t>, </a:t>
            </a:r>
            <a:r>
              <a:rPr lang="en-CA" sz="3600" dirty="0" err="1" smtClean="0"/>
              <a:t>cette</a:t>
            </a:r>
            <a:r>
              <a:rPr lang="en-CA" sz="3600" dirty="0" smtClean="0"/>
              <a:t>, </a:t>
            </a:r>
            <a:r>
              <a:rPr lang="en-CA" sz="3600" dirty="0" err="1" smtClean="0"/>
              <a:t>ces</a:t>
            </a:r>
            <a:endParaRPr lang="en-CA" sz="3600" dirty="0" smtClean="0"/>
          </a:p>
        </p:txBody>
      </p:sp>
      <p:sp>
        <p:nvSpPr>
          <p:cNvPr id="7" name="TextBox 6"/>
          <p:cNvSpPr txBox="1"/>
          <p:nvPr/>
        </p:nvSpPr>
        <p:spPr>
          <a:xfrm>
            <a:off x="4817434" y="4292181"/>
            <a:ext cx="3051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CA" sz="3600" dirty="0">
                <a:latin typeface="Bernard MT Condensed"/>
                <a:cs typeface="Bernard MT Condensed"/>
              </a:rPr>
              <a:t>Des </a:t>
            </a:r>
            <a:r>
              <a:rPr lang="en-CA" sz="3600" dirty="0" err="1" smtClean="0">
                <a:latin typeface="Bernard MT Condensed"/>
                <a:cs typeface="Bernard MT Condensed"/>
              </a:rPr>
              <a:t>gestes</a:t>
            </a:r>
            <a:r>
              <a:rPr lang="en-CA" sz="3600" dirty="0" smtClean="0">
                <a:latin typeface="Bernard MT Condensed"/>
                <a:cs typeface="Bernard MT Condensed"/>
              </a:rPr>
              <a:t>:</a:t>
            </a:r>
          </a:p>
        </p:txBody>
      </p:sp>
    </p:spTree>
    <p:extLst>
      <p:ext uri="{BB962C8B-B14F-4D97-AF65-F5344CB8AC3E}">
        <p14:creationId xmlns:p14="http://schemas.microsoft.com/office/powerpoint/2010/main" val="1284445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linds(horizontal)">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77978"/>
          </a:xfrm>
        </p:spPr>
        <p:txBody>
          <a:bodyPr>
            <a:normAutofit fontScale="90000"/>
          </a:bodyPr>
          <a:lstStyle/>
          <a:p>
            <a:r>
              <a:rPr lang="fr-CA" dirty="0" smtClean="0"/>
              <a:t>« Vit » : </a:t>
            </a:r>
            <a:br>
              <a:rPr lang="fr-CA" dirty="0" smtClean="0"/>
            </a:br>
            <a:r>
              <a:rPr lang="fr-CA" dirty="0" smtClean="0"/>
              <a:t>Une </a:t>
            </a:r>
            <a:r>
              <a:rPr lang="fr-CA" dirty="0"/>
              <a:t>masse comme une autre / </a:t>
            </a:r>
            <a:r>
              <a:rPr lang="fr-CA" dirty="0" smtClean="0"/>
              <a:t/>
            </a:r>
            <a:br>
              <a:rPr lang="fr-CA" dirty="0" smtClean="0"/>
            </a:br>
            <a:r>
              <a:rPr lang="fr-CA" dirty="0" smtClean="0"/>
              <a:t>Qui </a:t>
            </a:r>
            <a:r>
              <a:rPr lang="fr-CA" u="sng" dirty="0" smtClean="0">
                <a:solidFill>
                  <a:srgbClr val="FF0000"/>
                </a:solidFill>
              </a:rPr>
              <a:t>vit</a:t>
            </a:r>
            <a:r>
              <a:rPr lang="fr-CA" dirty="0" smtClean="0">
                <a:solidFill>
                  <a:srgbClr val="FF0000"/>
                </a:solidFill>
              </a:rPr>
              <a:t> </a:t>
            </a:r>
            <a:r>
              <a:rPr lang="fr-CA" dirty="0" smtClean="0"/>
              <a:t>dans </a:t>
            </a:r>
            <a:r>
              <a:rPr lang="fr-CA" dirty="0"/>
              <a:t>un mirage</a:t>
            </a:r>
            <a:br>
              <a:rPr lang="fr-CA" dirty="0"/>
            </a:br>
            <a:r>
              <a:rPr lang="fr-CA" dirty="0" smtClean="0"/>
              <a:t> </a:t>
            </a:r>
            <a:endParaRPr lang="fr-CA" dirty="0"/>
          </a:p>
        </p:txBody>
      </p:sp>
      <p:sp>
        <p:nvSpPr>
          <p:cNvPr id="3" name="Content Placeholder 2"/>
          <p:cNvSpPr>
            <a:spLocks noGrp="1"/>
          </p:cNvSpPr>
          <p:nvPr>
            <p:ph idx="1"/>
          </p:nvPr>
        </p:nvSpPr>
        <p:spPr>
          <a:xfrm>
            <a:off x="457200" y="2348332"/>
            <a:ext cx="8229600" cy="3777831"/>
          </a:xfrm>
        </p:spPr>
        <p:txBody>
          <a:bodyPr>
            <a:normAutofit/>
          </a:bodyPr>
          <a:lstStyle/>
          <a:p>
            <a:r>
              <a:rPr lang="fr-CA" sz="4000" dirty="0" smtClean="0"/>
              <a:t>Partie de discours?</a:t>
            </a:r>
          </a:p>
          <a:p>
            <a:pPr lvl="1"/>
            <a:r>
              <a:rPr lang="fr-CA" sz="4000" b="1" dirty="0" smtClean="0"/>
              <a:t>Verbe en présent (vivre)</a:t>
            </a:r>
          </a:p>
          <a:p>
            <a:r>
              <a:rPr lang="fr-CA" sz="4000" dirty="0" smtClean="0"/>
              <a:t>Traduction?</a:t>
            </a:r>
          </a:p>
          <a:p>
            <a:pPr lvl="1"/>
            <a:r>
              <a:rPr lang="fr-CA" sz="4000" b="1" dirty="0" smtClean="0"/>
              <a:t>To live </a:t>
            </a:r>
            <a:endParaRPr lang="fr-CA" sz="4000" b="1" dirty="0"/>
          </a:p>
        </p:txBody>
      </p:sp>
      <p:cxnSp>
        <p:nvCxnSpPr>
          <p:cNvPr id="4" name="Straight Arrow Connector 3"/>
          <p:cNvCxnSpPr/>
          <p:nvPr/>
        </p:nvCxnSpPr>
        <p:spPr>
          <a:xfrm flipV="1">
            <a:off x="3688161" y="1182864"/>
            <a:ext cx="3183547" cy="1913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433795" y="4093113"/>
            <a:ext cx="3051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CA" sz="3600" dirty="0">
                <a:latin typeface="Bernard MT Condensed"/>
                <a:cs typeface="Bernard MT Condensed"/>
              </a:rPr>
              <a:t>Des </a:t>
            </a:r>
            <a:r>
              <a:rPr lang="en-CA" sz="3600" dirty="0" smtClean="0">
                <a:latin typeface="Bernard MT Condensed"/>
                <a:cs typeface="Bernard MT Condensed"/>
              </a:rPr>
              <a:t>images:</a:t>
            </a:r>
          </a:p>
        </p:txBody>
      </p:sp>
      <p:pic>
        <p:nvPicPr>
          <p:cNvPr id="6" name="Picture 5"/>
          <p:cNvPicPr>
            <a:picLocks noChangeAspect="1"/>
          </p:cNvPicPr>
          <p:nvPr/>
        </p:nvPicPr>
        <p:blipFill>
          <a:blip r:embed="rId3"/>
          <a:stretch>
            <a:fillRect/>
          </a:stretch>
        </p:blipFill>
        <p:spPr>
          <a:xfrm>
            <a:off x="3820667" y="4739444"/>
            <a:ext cx="4399558" cy="2118556"/>
          </a:xfrm>
          <a:prstGeom prst="rect">
            <a:avLst/>
          </a:prstGeom>
        </p:spPr>
      </p:pic>
    </p:spTree>
    <p:extLst>
      <p:ext uri="{BB962C8B-B14F-4D97-AF65-F5344CB8AC3E}">
        <p14:creationId xmlns:p14="http://schemas.microsoft.com/office/powerpoint/2010/main" val="1746230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par>
                                <p:cTn id="27" presetID="3"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linds(horizontal)">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934"/>
            <a:ext cx="8229600" cy="1777978"/>
          </a:xfrm>
        </p:spPr>
        <p:txBody>
          <a:bodyPr>
            <a:normAutofit fontScale="90000"/>
          </a:bodyPr>
          <a:lstStyle/>
          <a:p>
            <a:r>
              <a:rPr lang="fr-CA" dirty="0" smtClean="0"/>
              <a:t>« </a:t>
            </a:r>
            <a:r>
              <a:rPr lang="fr-CA" dirty="0"/>
              <a:t>là-bas</a:t>
            </a:r>
            <a:r>
              <a:rPr lang="fr-CA" dirty="0" smtClean="0"/>
              <a:t> » :</a:t>
            </a:r>
            <a:br>
              <a:rPr lang="fr-CA" dirty="0" smtClean="0"/>
            </a:br>
            <a:r>
              <a:rPr lang="fr-CA" dirty="0" smtClean="0"/>
              <a:t> </a:t>
            </a:r>
            <a:r>
              <a:rPr lang="fr-CA" dirty="0"/>
              <a:t>Celle qui règne entre moi et les </a:t>
            </a:r>
            <a:r>
              <a:rPr lang="fr-CA" dirty="0" smtClean="0"/>
              <a:t>battements/ </a:t>
            </a:r>
            <a:br>
              <a:rPr lang="fr-CA" dirty="0" smtClean="0"/>
            </a:br>
            <a:r>
              <a:rPr lang="fr-CA" dirty="0" smtClean="0"/>
              <a:t>De </a:t>
            </a:r>
            <a:r>
              <a:rPr lang="fr-CA" dirty="0"/>
              <a:t>mon cœur qui crient jusque </a:t>
            </a:r>
            <a:r>
              <a:rPr lang="fr-CA" u="sng" dirty="0">
                <a:solidFill>
                  <a:srgbClr val="FF0000"/>
                </a:solidFill>
              </a:rPr>
              <a:t>là-bas</a:t>
            </a:r>
            <a:r>
              <a:rPr lang="fr-CA" dirty="0"/>
              <a:t/>
            </a:r>
            <a:br>
              <a:rPr lang="fr-CA" dirty="0"/>
            </a:br>
            <a:r>
              <a:rPr lang="fr-CA" dirty="0" smtClean="0"/>
              <a:t> </a:t>
            </a:r>
            <a:endParaRPr lang="fr-CA" dirty="0"/>
          </a:p>
        </p:txBody>
      </p:sp>
      <p:sp>
        <p:nvSpPr>
          <p:cNvPr id="3" name="Content Placeholder 2"/>
          <p:cNvSpPr>
            <a:spLocks noGrp="1"/>
          </p:cNvSpPr>
          <p:nvPr>
            <p:ph idx="1"/>
          </p:nvPr>
        </p:nvSpPr>
        <p:spPr>
          <a:xfrm>
            <a:off x="463180" y="2957159"/>
            <a:ext cx="8229600" cy="3777831"/>
          </a:xfrm>
        </p:spPr>
        <p:txBody>
          <a:bodyPr>
            <a:normAutofit/>
          </a:bodyPr>
          <a:lstStyle/>
          <a:p>
            <a:r>
              <a:rPr lang="fr-CA" sz="4000" dirty="0" smtClean="0"/>
              <a:t>Partie de discours?</a:t>
            </a:r>
          </a:p>
          <a:p>
            <a:pPr lvl="1"/>
            <a:r>
              <a:rPr lang="fr-CA" sz="4000" b="1" dirty="0" smtClean="0"/>
              <a:t>Adverbe</a:t>
            </a:r>
          </a:p>
          <a:p>
            <a:r>
              <a:rPr lang="fr-CA" sz="4000" dirty="0" smtClean="0"/>
              <a:t>Traduction?</a:t>
            </a:r>
          </a:p>
          <a:p>
            <a:pPr lvl="1"/>
            <a:r>
              <a:rPr lang="fr-CA" sz="4000" b="1" dirty="0" smtClean="0"/>
              <a:t>Over </a:t>
            </a:r>
            <a:r>
              <a:rPr lang="fr-CA" sz="4000" b="1" dirty="0" err="1" smtClean="0"/>
              <a:t>there</a:t>
            </a:r>
            <a:endParaRPr lang="fr-CA" sz="4000" b="1" dirty="0"/>
          </a:p>
        </p:txBody>
      </p:sp>
      <p:cxnSp>
        <p:nvCxnSpPr>
          <p:cNvPr id="4" name="Straight Arrow Connector 3"/>
          <p:cNvCxnSpPr/>
          <p:nvPr/>
        </p:nvCxnSpPr>
        <p:spPr>
          <a:xfrm flipH="1">
            <a:off x="5195846" y="2568486"/>
            <a:ext cx="23090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488955" y="3372427"/>
            <a:ext cx="3051041"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CA" sz="3600" dirty="0">
                <a:latin typeface="Bernard MT Condensed"/>
                <a:cs typeface="Bernard MT Condensed"/>
              </a:rPr>
              <a:t>Des </a:t>
            </a:r>
            <a:r>
              <a:rPr lang="en-CA" sz="3600" dirty="0" err="1" smtClean="0">
                <a:latin typeface="Bernard MT Condensed"/>
                <a:cs typeface="Bernard MT Condensed"/>
              </a:rPr>
              <a:t>racines</a:t>
            </a:r>
            <a:r>
              <a:rPr lang="en-CA" sz="3600" dirty="0" smtClean="0">
                <a:latin typeface="Bernard MT Condensed"/>
                <a:cs typeface="Bernard MT Condensed"/>
              </a:rPr>
              <a:t>:</a:t>
            </a:r>
          </a:p>
          <a:p>
            <a:pPr marL="571500" lvl="0" indent="-571500">
              <a:buFont typeface="Arial"/>
              <a:buChar char="•"/>
            </a:pPr>
            <a:r>
              <a:rPr lang="en-CA" sz="3600" dirty="0" err="1" smtClean="0"/>
              <a:t>là</a:t>
            </a:r>
            <a:r>
              <a:rPr lang="en-CA" sz="3600" dirty="0" smtClean="0"/>
              <a:t> - there</a:t>
            </a:r>
            <a:endParaRPr lang="en-CA" sz="3600" dirty="0"/>
          </a:p>
          <a:p>
            <a:pPr marL="571500" lvl="0" indent="-571500">
              <a:buFont typeface="Arial"/>
              <a:buChar char="•"/>
            </a:pPr>
            <a:r>
              <a:rPr lang="en-CA" sz="3600" dirty="0" smtClean="0"/>
              <a:t>bas - low</a:t>
            </a:r>
          </a:p>
        </p:txBody>
      </p:sp>
    </p:spTree>
    <p:extLst>
      <p:ext uri="{BB962C8B-B14F-4D97-AF65-F5344CB8AC3E}">
        <p14:creationId xmlns:p14="http://schemas.microsoft.com/office/powerpoint/2010/main" val="3866827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77978"/>
          </a:xfrm>
        </p:spPr>
        <p:txBody>
          <a:bodyPr>
            <a:normAutofit fontScale="90000"/>
          </a:bodyPr>
          <a:lstStyle/>
          <a:p>
            <a:r>
              <a:rPr lang="fr-CA" dirty="0" smtClean="0"/>
              <a:t>« Sans » :</a:t>
            </a:r>
            <a:br>
              <a:rPr lang="fr-CA" dirty="0" smtClean="0"/>
            </a:br>
            <a:r>
              <a:rPr lang="fr-CA" dirty="0" smtClean="0"/>
              <a:t> </a:t>
            </a:r>
            <a:r>
              <a:rPr lang="fr-CA" dirty="0"/>
              <a:t>Et </a:t>
            </a:r>
            <a:r>
              <a:rPr lang="fr-CA" u="sng" dirty="0">
                <a:solidFill>
                  <a:srgbClr val="FF0000"/>
                </a:solidFill>
              </a:rPr>
              <a:t>sans</a:t>
            </a:r>
            <a:r>
              <a:rPr lang="fr-CA" dirty="0">
                <a:solidFill>
                  <a:srgbClr val="FF0000"/>
                </a:solidFill>
              </a:rPr>
              <a:t> </a:t>
            </a:r>
            <a:r>
              <a:rPr lang="fr-CA" dirty="0"/>
              <a:t>prendre le </a:t>
            </a:r>
            <a:r>
              <a:rPr lang="fr-CA" dirty="0" smtClean="0"/>
              <a:t>bord / </a:t>
            </a:r>
            <a:br>
              <a:rPr lang="fr-CA" dirty="0" smtClean="0"/>
            </a:br>
            <a:r>
              <a:rPr lang="fr-CA" dirty="0" smtClean="0"/>
              <a:t>On </a:t>
            </a:r>
            <a:r>
              <a:rPr lang="fr-CA" dirty="0"/>
              <a:t>reste </a:t>
            </a:r>
            <a:r>
              <a:rPr lang="fr-CA" u="sng" dirty="0">
                <a:solidFill>
                  <a:srgbClr val="FF0000"/>
                </a:solidFill>
              </a:rPr>
              <a:t>sans</a:t>
            </a:r>
            <a:r>
              <a:rPr lang="fr-CA" dirty="0">
                <a:solidFill>
                  <a:srgbClr val="FF0000"/>
                </a:solidFill>
              </a:rPr>
              <a:t> </a:t>
            </a:r>
            <a:r>
              <a:rPr lang="fr-CA" dirty="0" smtClean="0"/>
              <a:t>visage </a:t>
            </a:r>
            <a:endParaRPr lang="fr-CA" dirty="0"/>
          </a:p>
        </p:txBody>
      </p:sp>
      <p:sp>
        <p:nvSpPr>
          <p:cNvPr id="3" name="Content Placeholder 2"/>
          <p:cNvSpPr>
            <a:spLocks noGrp="1"/>
          </p:cNvSpPr>
          <p:nvPr>
            <p:ph idx="1"/>
          </p:nvPr>
        </p:nvSpPr>
        <p:spPr>
          <a:xfrm>
            <a:off x="457200" y="2348332"/>
            <a:ext cx="8229600" cy="3777831"/>
          </a:xfrm>
        </p:spPr>
        <p:txBody>
          <a:bodyPr>
            <a:normAutofit/>
          </a:bodyPr>
          <a:lstStyle/>
          <a:p>
            <a:r>
              <a:rPr lang="fr-CA" sz="4000" dirty="0" smtClean="0"/>
              <a:t>Partie de discours?</a:t>
            </a:r>
          </a:p>
          <a:p>
            <a:pPr lvl="1"/>
            <a:r>
              <a:rPr lang="fr-CA" sz="4000" b="1" dirty="0" smtClean="0"/>
              <a:t>Préposition</a:t>
            </a:r>
          </a:p>
          <a:p>
            <a:r>
              <a:rPr lang="fr-CA" sz="4000" dirty="0" smtClean="0"/>
              <a:t>Traduction?</a:t>
            </a:r>
          </a:p>
          <a:p>
            <a:pPr lvl="1"/>
            <a:r>
              <a:rPr lang="fr-CA" sz="4000" b="1" dirty="0" err="1" smtClean="0"/>
              <a:t>Without</a:t>
            </a:r>
            <a:endParaRPr lang="fr-CA" sz="4000" b="1" dirty="0"/>
          </a:p>
        </p:txBody>
      </p:sp>
      <p:cxnSp>
        <p:nvCxnSpPr>
          <p:cNvPr id="4" name="Straight Arrow Connector 3"/>
          <p:cNvCxnSpPr/>
          <p:nvPr/>
        </p:nvCxnSpPr>
        <p:spPr>
          <a:xfrm flipV="1">
            <a:off x="4572000" y="2037598"/>
            <a:ext cx="1705915" cy="1913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752394" y="5330302"/>
            <a:ext cx="3051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CA" sz="3600" dirty="0">
                <a:latin typeface="Bernard MT Condensed"/>
                <a:cs typeface="Bernard MT Condensed"/>
              </a:rPr>
              <a:t>Des </a:t>
            </a:r>
            <a:r>
              <a:rPr lang="en-CA" sz="3600" dirty="0" err="1" smtClean="0">
                <a:latin typeface="Bernard MT Condensed"/>
                <a:cs typeface="Bernard MT Condensed"/>
              </a:rPr>
              <a:t>gestes</a:t>
            </a:r>
            <a:r>
              <a:rPr lang="en-CA" sz="3600" dirty="0" smtClean="0">
                <a:latin typeface="Bernard MT Condensed"/>
                <a:cs typeface="Bernard MT Condensed"/>
              </a:rPr>
              <a:t>:</a:t>
            </a:r>
          </a:p>
        </p:txBody>
      </p:sp>
      <p:sp>
        <p:nvSpPr>
          <p:cNvPr id="6" name="TextBox 5"/>
          <p:cNvSpPr txBox="1"/>
          <p:nvPr/>
        </p:nvSpPr>
        <p:spPr>
          <a:xfrm>
            <a:off x="5488955" y="2876053"/>
            <a:ext cx="3051041"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CA" sz="3600" dirty="0">
                <a:latin typeface="Bernard MT Condensed"/>
                <a:cs typeface="Bernard MT Condensed"/>
              </a:rPr>
              <a:t>Des </a:t>
            </a:r>
            <a:r>
              <a:rPr lang="en-CA" sz="3600" dirty="0" err="1" smtClean="0">
                <a:latin typeface="Bernard MT Condensed"/>
                <a:cs typeface="Bernard MT Condensed"/>
              </a:rPr>
              <a:t>antonymes</a:t>
            </a:r>
            <a:r>
              <a:rPr lang="en-CA" sz="3600" dirty="0" smtClean="0">
                <a:latin typeface="Bernard MT Condensed"/>
                <a:cs typeface="Bernard MT Condensed"/>
              </a:rPr>
              <a:t> </a:t>
            </a:r>
            <a:r>
              <a:rPr lang="en-CA" sz="3600" dirty="0" err="1" smtClean="0">
                <a:latin typeface="Bernard MT Condensed"/>
                <a:cs typeface="Bernard MT Condensed"/>
              </a:rPr>
              <a:t>français</a:t>
            </a:r>
            <a:r>
              <a:rPr lang="en-CA" sz="3600" dirty="0" smtClean="0">
                <a:latin typeface="Bernard MT Condensed"/>
                <a:cs typeface="Bernard MT Condensed"/>
              </a:rPr>
              <a:t>:</a:t>
            </a:r>
          </a:p>
          <a:p>
            <a:pPr marL="571500" lvl="0" indent="-571500">
              <a:buFont typeface="Arial"/>
              <a:buChar char="•"/>
            </a:pPr>
            <a:r>
              <a:rPr lang="en-CA" sz="3600" smtClean="0"/>
              <a:t>avec</a:t>
            </a:r>
            <a:endParaRPr lang="en-CA" sz="3600" dirty="0" smtClean="0"/>
          </a:p>
        </p:txBody>
      </p:sp>
    </p:spTree>
    <p:extLst>
      <p:ext uri="{BB962C8B-B14F-4D97-AF65-F5344CB8AC3E}">
        <p14:creationId xmlns:p14="http://schemas.microsoft.com/office/powerpoint/2010/main" val="877209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ext uri="{D42A27DB-BD31-4B8C-83A1-F6EECF244321}">
                <p14:modId xmlns:p14="http://schemas.microsoft.com/office/powerpoint/2010/main" val="653319124"/>
              </p:ext>
            </p:extLst>
          </p:nvPr>
        </p:nvGraphicFramePr>
        <p:xfrm>
          <a:off x="-4978400" y="0"/>
          <a:ext cx="13903433" cy="6567035"/>
        </p:xfrm>
        <a:graphic>
          <a:graphicData uri="http://schemas.openxmlformats.org/presentationml/2006/ole">
            <mc:AlternateContent xmlns:mc="http://schemas.openxmlformats.org/markup-compatibility/2006">
              <mc:Choice xmlns:v="urn:schemas-microsoft-com:vml" Requires="v">
                <p:oleObj spid="_x0000_s1054" name="Document" r:id="rId4" imgW="7048500" imgH="2794000" progId="Word.Document.12">
                  <p:embed/>
                </p:oleObj>
              </mc:Choice>
              <mc:Fallback>
                <p:oleObj name="Document" r:id="rId4" imgW="7048500" imgH="2794000" progId="Word.Document.12">
                  <p:embed/>
                  <p:pic>
                    <p:nvPicPr>
                      <p:cNvPr id="0" name=""/>
                      <p:cNvPicPr/>
                      <p:nvPr/>
                    </p:nvPicPr>
                    <p:blipFill>
                      <a:blip r:embed="rId5"/>
                      <a:stretch>
                        <a:fillRect/>
                      </a:stretch>
                    </p:blipFill>
                    <p:spPr>
                      <a:xfrm>
                        <a:off x="-4978400" y="0"/>
                        <a:ext cx="13903433" cy="6567035"/>
                      </a:xfrm>
                      <a:prstGeom prst="rect">
                        <a:avLst/>
                      </a:prstGeom>
                    </p:spPr>
                  </p:pic>
                </p:oleObj>
              </mc:Fallback>
            </mc:AlternateContent>
          </a:graphicData>
        </a:graphic>
      </p:graphicFrame>
      <p:sp>
        <p:nvSpPr>
          <p:cNvPr id="3" name="Rectangle 2"/>
          <p:cNvSpPr/>
          <p:nvPr/>
        </p:nvSpPr>
        <p:spPr>
          <a:xfrm>
            <a:off x="1871951" y="1473420"/>
            <a:ext cx="3607253"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Adj. (m/</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5042712" y="1473420"/>
            <a:ext cx="3286569" cy="923330"/>
          </a:xfrm>
          <a:prstGeom prst="rect">
            <a:avLst/>
          </a:prstGeom>
          <a:noFill/>
        </p:spPr>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soiled</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1667892" y="2502578"/>
            <a:ext cx="3917321"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Pron. (f/</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5280963" y="2337637"/>
            <a:ext cx="3048318"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ones</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2300551" y="3646064"/>
            <a:ext cx="2975619"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prés</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5939446" y="3646064"/>
            <a:ext cx="1736698"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lives</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ctangle 10"/>
          <p:cNvSpPr/>
          <p:nvPr/>
        </p:nvSpPr>
        <p:spPr>
          <a:xfrm>
            <a:off x="3015750" y="4569394"/>
            <a:ext cx="1635258"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ctangle 11"/>
          <p:cNvSpPr/>
          <p:nvPr/>
        </p:nvSpPr>
        <p:spPr>
          <a:xfrm>
            <a:off x="4701834" y="4594172"/>
            <a:ext cx="4022475"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over there</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ctangle 12"/>
          <p:cNvSpPr/>
          <p:nvPr/>
        </p:nvSpPr>
        <p:spPr>
          <a:xfrm>
            <a:off x="2816589" y="5643705"/>
            <a:ext cx="1834419" cy="923330"/>
          </a:xfrm>
          <a:prstGeom prst="rect">
            <a:avLst/>
          </a:prstGeom>
          <a:noFill/>
        </p:spPr>
        <p:txBody>
          <a:bodyPr wrap="none" lIns="91440" tIns="45720" rIns="91440" bIns="45720">
            <a:spAutoFit/>
          </a:bodyPr>
          <a:lstStyle/>
          <a:p>
            <a:pPr algn="ct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prép</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ectangle 13"/>
          <p:cNvSpPr/>
          <p:nvPr/>
        </p:nvSpPr>
        <p:spPr>
          <a:xfrm>
            <a:off x="5423040" y="5730104"/>
            <a:ext cx="3044423"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without</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99317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3129" y="4467373"/>
            <a:ext cx="7854698" cy="2390627"/>
          </a:xfrm>
          <a:prstGeom prst="rect">
            <a:avLst/>
          </a:prstGeom>
        </p:spPr>
      </p:pic>
      <p:sp>
        <p:nvSpPr>
          <p:cNvPr id="2" name="Title 1"/>
          <p:cNvSpPr>
            <a:spLocks noGrp="1"/>
          </p:cNvSpPr>
          <p:nvPr>
            <p:ph type="title"/>
          </p:nvPr>
        </p:nvSpPr>
        <p:spPr>
          <a:xfrm>
            <a:off x="457200" y="-104943"/>
            <a:ext cx="8229600" cy="1143000"/>
          </a:xfrm>
        </p:spPr>
        <p:txBody>
          <a:bodyPr/>
          <a:lstStyle/>
          <a:p>
            <a:r>
              <a:rPr lang="en-CA" dirty="0" smtClean="0"/>
              <a:t>Les </a:t>
            </a:r>
            <a:r>
              <a:rPr lang="fr-CA" dirty="0" smtClean="0"/>
              <a:t>règles:</a:t>
            </a:r>
            <a:endParaRPr lang="fr-CA" dirty="0"/>
          </a:p>
        </p:txBody>
      </p:sp>
      <p:sp>
        <p:nvSpPr>
          <p:cNvPr id="3" name="Content Placeholder 2"/>
          <p:cNvSpPr>
            <a:spLocks noGrp="1"/>
          </p:cNvSpPr>
          <p:nvPr>
            <p:ph idx="1"/>
          </p:nvPr>
        </p:nvSpPr>
        <p:spPr>
          <a:xfrm>
            <a:off x="321162" y="1075038"/>
            <a:ext cx="8686800" cy="3466842"/>
          </a:xfrm>
        </p:spPr>
        <p:txBody>
          <a:bodyPr>
            <a:noAutofit/>
          </a:bodyPr>
          <a:lstStyle/>
          <a:p>
            <a:r>
              <a:rPr lang="fr-CA" sz="3600" dirty="0" smtClean="0"/>
              <a:t>Ne pas répéter les mots </a:t>
            </a:r>
          </a:p>
          <a:p>
            <a:r>
              <a:rPr lang="fr-CA" sz="3600" dirty="0" smtClean="0"/>
              <a:t>Ne pas </a:t>
            </a:r>
            <a:r>
              <a:rPr lang="fr-CA" sz="3600" dirty="0"/>
              <a:t>répéter </a:t>
            </a:r>
            <a:r>
              <a:rPr lang="fr-CA" sz="3600" dirty="0" smtClean="0"/>
              <a:t>les chansons ou </a:t>
            </a:r>
            <a:r>
              <a:rPr lang="fr-CA" sz="3600" dirty="0"/>
              <a:t>les </a:t>
            </a:r>
            <a:r>
              <a:rPr lang="fr-CA" sz="3600" dirty="0" smtClean="0"/>
              <a:t>artistes</a:t>
            </a:r>
          </a:p>
          <a:p>
            <a:r>
              <a:rPr lang="fr-CA" sz="3600" dirty="0" smtClean="0"/>
              <a:t>Choisir les mots et les chansons appropriés</a:t>
            </a:r>
          </a:p>
          <a:p>
            <a:r>
              <a:rPr lang="fr-CA" sz="3600" dirty="0" smtClean="0"/>
              <a:t>Pratiquer avant la présentation </a:t>
            </a:r>
          </a:p>
          <a:p>
            <a:r>
              <a:rPr lang="fr-CA" sz="3600" dirty="0" smtClean="0"/>
              <a:t>Écrire les mots dans vos journaux </a:t>
            </a:r>
            <a:endParaRPr lang="fr-CA" sz="3600" dirty="0"/>
          </a:p>
        </p:txBody>
      </p:sp>
    </p:spTree>
    <p:extLst>
      <p:ext uri="{BB962C8B-B14F-4D97-AF65-F5344CB8AC3E}">
        <p14:creationId xmlns:p14="http://schemas.microsoft.com/office/powerpoint/2010/main" val="8593406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Utilisez des mots de Musique Mercredi</a:t>
            </a:r>
            <a:endParaRPr lang="fr-CA" dirty="0"/>
          </a:p>
        </p:txBody>
      </p:sp>
      <p:sp>
        <p:nvSpPr>
          <p:cNvPr id="3" name="Content Placeholder 2"/>
          <p:cNvSpPr>
            <a:spLocks noGrp="1"/>
          </p:cNvSpPr>
          <p:nvPr>
            <p:ph idx="1"/>
          </p:nvPr>
        </p:nvSpPr>
        <p:spPr/>
        <p:txBody>
          <a:bodyPr/>
          <a:lstStyle/>
          <a:p>
            <a:r>
              <a:rPr lang="fr-CA" dirty="0" smtClean="0"/>
              <a:t>10 mots/semaine x 15 semaines = 150 mots</a:t>
            </a:r>
          </a:p>
        </p:txBody>
      </p:sp>
      <p:pic>
        <p:nvPicPr>
          <p:cNvPr id="4" name="Picture 3"/>
          <p:cNvPicPr>
            <a:picLocks noChangeAspect="1"/>
          </p:cNvPicPr>
          <p:nvPr/>
        </p:nvPicPr>
        <p:blipFill>
          <a:blip r:embed="rId2"/>
          <a:stretch>
            <a:fillRect/>
          </a:stretch>
        </p:blipFill>
        <p:spPr>
          <a:xfrm>
            <a:off x="694797" y="2481874"/>
            <a:ext cx="7631700" cy="4185644"/>
          </a:xfrm>
          <a:prstGeom prst="rect">
            <a:avLst/>
          </a:prstGeom>
        </p:spPr>
      </p:pic>
      <p:pic>
        <p:nvPicPr>
          <p:cNvPr id="5" name="Picture 4"/>
          <p:cNvPicPr>
            <a:picLocks noChangeAspect="1"/>
          </p:cNvPicPr>
          <p:nvPr/>
        </p:nvPicPr>
        <p:blipFill>
          <a:blip r:embed="rId3"/>
          <a:stretch>
            <a:fillRect/>
          </a:stretch>
        </p:blipFill>
        <p:spPr>
          <a:xfrm>
            <a:off x="457200" y="2175290"/>
            <a:ext cx="8040694" cy="4342182"/>
          </a:xfrm>
          <a:prstGeom prst="rect">
            <a:avLst/>
          </a:prstGeom>
        </p:spPr>
      </p:pic>
    </p:spTree>
    <p:extLst>
      <p:ext uri="{BB962C8B-B14F-4D97-AF65-F5344CB8AC3E}">
        <p14:creationId xmlns:p14="http://schemas.microsoft.com/office/powerpoint/2010/main" val="2598707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 date de </a:t>
            </a:r>
            <a:r>
              <a:rPr lang="en-CA" dirty="0" err="1" smtClean="0"/>
              <a:t>musique</a:t>
            </a:r>
            <a:r>
              <a:rPr lang="en-CA" dirty="0" smtClean="0"/>
              <a:t> </a:t>
            </a:r>
            <a:r>
              <a:rPr lang="en-CA" dirty="0" err="1" smtClean="0"/>
              <a:t>mercredi</a:t>
            </a:r>
            <a:r>
              <a:rPr lang="en-CA" dirty="0" smtClean="0"/>
              <a:t>:</a:t>
            </a:r>
            <a:endParaRPr lang="en-CA" dirty="0"/>
          </a:p>
        </p:txBody>
      </p:sp>
      <p:pic>
        <p:nvPicPr>
          <p:cNvPr id="3" name="irc_mi" descr="http://istosxaidari.files.wordpress.com/2012/01/music-kid-clipart.jpg"/>
          <p:cNvPicPr/>
          <p:nvPr/>
        </p:nvPicPr>
        <p:blipFill>
          <a:blip r:embed="rId2">
            <a:extLst>
              <a:ext uri="{28A0092B-C50C-407E-A947-70E740481C1C}">
                <a14:useLocalDpi xmlns:a14="http://schemas.microsoft.com/office/drawing/2010/main" val="0"/>
              </a:ext>
            </a:extLst>
          </a:blip>
          <a:srcRect/>
          <a:stretch>
            <a:fillRect/>
          </a:stretch>
        </p:blipFill>
        <p:spPr bwMode="auto">
          <a:xfrm>
            <a:off x="4887913" y="1751013"/>
            <a:ext cx="3798887" cy="3567112"/>
          </a:xfrm>
          <a:prstGeom prst="rect">
            <a:avLst/>
          </a:prstGeom>
          <a:noFill/>
          <a:ln>
            <a:noFill/>
          </a:ln>
        </p:spPr>
      </p:pic>
    </p:spTree>
    <p:extLst>
      <p:ext uri="{BB962C8B-B14F-4D97-AF65-F5344CB8AC3E}">
        <p14:creationId xmlns:p14="http://schemas.microsoft.com/office/powerpoint/2010/main" val="10523259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691467" cy="4525963"/>
          </a:xfrm>
        </p:spPr>
        <p:txBody>
          <a:bodyPr>
            <a:normAutofit/>
          </a:bodyPr>
          <a:lstStyle/>
          <a:p>
            <a:pPr marL="0" indent="0">
              <a:buNone/>
            </a:pPr>
            <a:r>
              <a:rPr lang="en-US" sz="1800" b="1" dirty="0"/>
              <a:t>[Couplet 1]</a:t>
            </a:r>
          </a:p>
          <a:p>
            <a:pPr marL="0" indent="0">
              <a:buNone/>
            </a:pPr>
            <a:r>
              <a:rPr lang="en-US" sz="1800" b="1" dirty="0"/>
              <a:t>Il </a:t>
            </a:r>
            <a:r>
              <a:rPr lang="en-US" sz="1800" b="1" dirty="0" err="1"/>
              <a:t>est</a:t>
            </a:r>
            <a:r>
              <a:rPr lang="en-US" sz="1800" b="1" dirty="0"/>
              <a:t> </a:t>
            </a:r>
            <a:r>
              <a:rPr lang="en-US" sz="1800" b="1" dirty="0" err="1"/>
              <a:t>l'heure</a:t>
            </a:r>
            <a:r>
              <a:rPr lang="en-US" sz="1800" b="1" dirty="0"/>
              <a:t>, </a:t>
            </a:r>
            <a:r>
              <a:rPr lang="en-US" sz="1800" b="1" dirty="0" err="1"/>
              <a:t>fini</a:t>
            </a:r>
            <a:r>
              <a:rPr lang="en-US" sz="1800" b="1" dirty="0"/>
              <a:t> </a:t>
            </a:r>
            <a:r>
              <a:rPr lang="en-US" sz="1800" b="1" dirty="0" err="1"/>
              <a:t>l'heure</a:t>
            </a:r>
            <a:r>
              <a:rPr lang="en-US" sz="1800" b="1" dirty="0"/>
              <a:t> de </a:t>
            </a:r>
            <a:r>
              <a:rPr lang="en-US" sz="1800" b="1" dirty="0" err="1"/>
              <a:t>danser</a:t>
            </a:r>
            <a:endParaRPr lang="en-US" sz="1800" b="1" dirty="0"/>
          </a:p>
          <a:p>
            <a:pPr marL="0" indent="0">
              <a:buNone/>
            </a:pPr>
            <a:r>
              <a:rPr lang="en-US" sz="1800" b="1" dirty="0" err="1"/>
              <a:t>Danse</a:t>
            </a:r>
            <a:r>
              <a:rPr lang="en-US" sz="1800" b="1" dirty="0"/>
              <a:t>, </a:t>
            </a:r>
            <a:r>
              <a:rPr lang="en-US" sz="1800" b="1" dirty="0" err="1"/>
              <a:t>t'inquiète</a:t>
            </a:r>
            <a:r>
              <a:rPr lang="en-US" sz="1800" b="1" dirty="0"/>
              <a:t> pas </a:t>
            </a:r>
            <a:r>
              <a:rPr lang="en-US" sz="1800" b="1" dirty="0" err="1"/>
              <a:t>tu</a:t>
            </a:r>
            <a:r>
              <a:rPr lang="en-US" sz="1800" b="1" dirty="0"/>
              <a:t> vas </a:t>
            </a:r>
            <a:r>
              <a:rPr lang="en-US" sz="1800" b="1" dirty="0" err="1"/>
              <a:t>danser</a:t>
            </a:r>
            <a:endParaRPr lang="en-US" sz="1800" b="1" dirty="0"/>
          </a:p>
          <a:p>
            <a:pPr marL="0" indent="0">
              <a:buNone/>
            </a:pPr>
            <a:r>
              <a:rPr lang="en-US" sz="1800" b="1" dirty="0"/>
              <a:t>Balance-</a:t>
            </a:r>
            <a:r>
              <a:rPr lang="en-US" sz="1800" b="1" dirty="0" err="1"/>
              <a:t>toi</a:t>
            </a:r>
            <a:r>
              <a:rPr lang="en-US" sz="1800" b="1" dirty="0"/>
              <a:t>, </a:t>
            </a:r>
            <a:r>
              <a:rPr lang="en-US" sz="1800" b="1" dirty="0" err="1"/>
              <a:t>mais</a:t>
            </a:r>
            <a:r>
              <a:rPr lang="en-US" sz="1800" b="1" dirty="0"/>
              <a:t> </a:t>
            </a:r>
            <a:r>
              <a:rPr lang="en-US" sz="1800" b="1" dirty="0" err="1"/>
              <a:t>tu</a:t>
            </a:r>
            <a:r>
              <a:rPr lang="en-US" sz="1800" b="1" dirty="0"/>
              <a:t> vas </a:t>
            </a:r>
            <a:r>
              <a:rPr lang="en-US" sz="1800" b="1" dirty="0" err="1"/>
              <a:t>te</a:t>
            </a:r>
            <a:r>
              <a:rPr lang="en-US" sz="1800" b="1" dirty="0"/>
              <a:t> faire balancer</a:t>
            </a:r>
          </a:p>
          <a:p>
            <a:pPr marL="0" indent="0">
              <a:buNone/>
            </a:pPr>
            <a:r>
              <a:rPr lang="en-US" sz="1800" b="1" dirty="0" err="1"/>
              <a:t>Défonce-toi</a:t>
            </a:r>
            <a:r>
              <a:rPr lang="en-US" sz="1800" b="1" dirty="0"/>
              <a:t>, </a:t>
            </a:r>
            <a:r>
              <a:rPr lang="en-US" sz="1800" b="1" dirty="0" err="1"/>
              <a:t>mais</a:t>
            </a:r>
            <a:r>
              <a:rPr lang="en-US" sz="1800" b="1" dirty="0"/>
              <a:t> </a:t>
            </a:r>
            <a:r>
              <a:rPr lang="en-US" sz="1800" b="1" dirty="0" err="1"/>
              <a:t>tu</a:t>
            </a:r>
            <a:r>
              <a:rPr lang="en-US" sz="1800" b="1" dirty="0"/>
              <a:t> vas </a:t>
            </a:r>
            <a:r>
              <a:rPr lang="en-US" sz="1800" b="1" dirty="0" err="1"/>
              <a:t>te</a:t>
            </a:r>
            <a:r>
              <a:rPr lang="en-US" sz="1800" b="1" dirty="0"/>
              <a:t> faire </a:t>
            </a:r>
            <a:r>
              <a:rPr lang="en-US" sz="1800" b="1" dirty="0" err="1"/>
              <a:t>défoncer</a:t>
            </a:r>
            <a:endParaRPr lang="en-US" sz="1800" b="1" dirty="0"/>
          </a:p>
          <a:p>
            <a:endParaRPr lang="en-US" sz="1800" b="1" dirty="0"/>
          </a:p>
          <a:p>
            <a:pPr marL="0" indent="0">
              <a:buNone/>
            </a:pPr>
            <a:r>
              <a:rPr lang="en-US" sz="1800" b="1" dirty="0"/>
              <a:t>[Refrain]</a:t>
            </a:r>
          </a:p>
          <a:p>
            <a:pPr marL="0" indent="0">
              <a:buNone/>
            </a:pPr>
            <a:r>
              <a:rPr lang="en-US" sz="1800" b="1" dirty="0" err="1"/>
              <a:t>Tu</a:t>
            </a:r>
            <a:r>
              <a:rPr lang="en-US" sz="1800" b="1" dirty="0"/>
              <a:t> </a:t>
            </a:r>
            <a:r>
              <a:rPr lang="en-US" sz="1800" b="1" dirty="0" err="1"/>
              <a:t>aimerais</a:t>
            </a:r>
            <a:r>
              <a:rPr lang="en-US" sz="1800" b="1" dirty="0"/>
              <a:t> faire ta fête</a:t>
            </a:r>
          </a:p>
          <a:p>
            <a:pPr marL="0" indent="0">
              <a:buNone/>
            </a:pPr>
            <a:r>
              <a:rPr lang="en-US" sz="1800" b="1" dirty="0"/>
              <a:t>Ta </a:t>
            </a:r>
            <a:r>
              <a:rPr lang="en-US" sz="1800" b="1" dirty="0" err="1"/>
              <a:t>mère</a:t>
            </a:r>
            <a:r>
              <a:rPr lang="en-US" sz="1800" b="1" dirty="0"/>
              <a:t> </a:t>
            </a:r>
            <a:r>
              <a:rPr lang="en-US" sz="1800" b="1" dirty="0" err="1"/>
              <a:t>veut</a:t>
            </a:r>
            <a:r>
              <a:rPr lang="en-US" sz="1800" b="1" dirty="0"/>
              <a:t> </a:t>
            </a:r>
            <a:r>
              <a:rPr lang="en-US" sz="1800" b="1" dirty="0" err="1"/>
              <a:t>te</a:t>
            </a:r>
            <a:r>
              <a:rPr lang="en-US" sz="1800" b="1" dirty="0"/>
              <a:t> la faire </a:t>
            </a:r>
            <a:r>
              <a:rPr lang="en-US" sz="1800" b="1" dirty="0" err="1"/>
              <a:t>aussi</a:t>
            </a:r>
            <a:r>
              <a:rPr lang="en-US" sz="1800" b="1" dirty="0"/>
              <a:t>, ta fête</a:t>
            </a:r>
          </a:p>
          <a:p>
            <a:pPr marL="0" indent="0">
              <a:buNone/>
            </a:pPr>
            <a:r>
              <a:rPr lang="en-US" sz="1800" b="1" dirty="0"/>
              <a:t>Le </a:t>
            </a:r>
            <a:r>
              <a:rPr lang="en-US" sz="1800" b="1" dirty="0" err="1"/>
              <a:t>juge</a:t>
            </a:r>
            <a:r>
              <a:rPr lang="en-US" sz="1800" b="1" dirty="0"/>
              <a:t> </a:t>
            </a:r>
            <a:r>
              <a:rPr lang="en-US" sz="1800" b="1" dirty="0" err="1"/>
              <a:t>voudrait</a:t>
            </a:r>
            <a:r>
              <a:rPr lang="en-US" sz="1800" b="1" dirty="0"/>
              <a:t> </a:t>
            </a:r>
            <a:r>
              <a:rPr lang="en-US" sz="1800" b="1" dirty="0" err="1"/>
              <a:t>te</a:t>
            </a:r>
            <a:r>
              <a:rPr lang="en-US" sz="1800" b="1" dirty="0"/>
              <a:t> faire ta fête</a:t>
            </a:r>
          </a:p>
          <a:p>
            <a:pPr marL="0" indent="0">
              <a:buNone/>
            </a:pPr>
            <a:r>
              <a:rPr lang="en-US" sz="1800" b="1" dirty="0"/>
              <a:t>Tout le monde </a:t>
            </a:r>
            <a:r>
              <a:rPr lang="en-US" sz="1800" b="1" dirty="0" err="1"/>
              <a:t>te</a:t>
            </a:r>
            <a:r>
              <a:rPr lang="en-US" sz="1800" b="1" dirty="0"/>
              <a:t> </a:t>
            </a:r>
            <a:r>
              <a:rPr lang="en-US" sz="1800" b="1" dirty="0" err="1"/>
              <a:t>fera</a:t>
            </a:r>
            <a:r>
              <a:rPr lang="en-US" sz="1800" b="1" dirty="0"/>
              <a:t> </a:t>
            </a:r>
            <a:r>
              <a:rPr lang="en-US" sz="1800" b="1" dirty="0" err="1"/>
              <a:t>aussi</a:t>
            </a:r>
            <a:r>
              <a:rPr lang="en-US" sz="1800" b="1" dirty="0"/>
              <a:t> ta fête</a:t>
            </a:r>
          </a:p>
          <a:p>
            <a:endParaRPr lang="en-US" sz="1600" dirty="0"/>
          </a:p>
        </p:txBody>
      </p:sp>
      <p:sp>
        <p:nvSpPr>
          <p:cNvPr id="4" name="TextBox 3"/>
          <p:cNvSpPr txBox="1"/>
          <p:nvPr/>
        </p:nvSpPr>
        <p:spPr>
          <a:xfrm>
            <a:off x="4842933" y="1600200"/>
            <a:ext cx="3285067" cy="5078314"/>
          </a:xfrm>
          <a:prstGeom prst="rect">
            <a:avLst/>
          </a:prstGeom>
          <a:noFill/>
        </p:spPr>
        <p:txBody>
          <a:bodyPr wrap="square" rtlCol="0">
            <a:spAutoFit/>
          </a:bodyPr>
          <a:lstStyle/>
          <a:p>
            <a:r>
              <a:rPr lang="en-US" b="1" dirty="0" smtClean="0"/>
              <a:t>[Couplet 2]</a:t>
            </a:r>
          </a:p>
          <a:p>
            <a:r>
              <a:rPr lang="en-US" b="1" dirty="0" err="1" smtClean="0"/>
              <a:t>Tu</a:t>
            </a:r>
            <a:r>
              <a:rPr lang="en-US" b="1" dirty="0" smtClean="0"/>
              <a:t> </a:t>
            </a:r>
            <a:r>
              <a:rPr lang="en-US" b="1" dirty="0" err="1" smtClean="0"/>
              <a:t>sors</a:t>
            </a:r>
            <a:r>
              <a:rPr lang="en-US" b="1" dirty="0" smtClean="0"/>
              <a:t> trop, du </a:t>
            </a:r>
            <a:r>
              <a:rPr lang="en-US" b="1" dirty="0" err="1" smtClean="0"/>
              <a:t>moins</a:t>
            </a:r>
            <a:r>
              <a:rPr lang="en-US" b="1" dirty="0" smtClean="0"/>
              <a:t> </a:t>
            </a:r>
            <a:r>
              <a:rPr lang="en-US" b="1" dirty="0" err="1" smtClean="0"/>
              <a:t>c'est</a:t>
            </a:r>
            <a:r>
              <a:rPr lang="en-US" b="1" dirty="0" smtClean="0"/>
              <a:t> </a:t>
            </a:r>
            <a:r>
              <a:rPr lang="en-US" b="1" dirty="0" err="1" smtClean="0"/>
              <a:t>ce</a:t>
            </a:r>
            <a:r>
              <a:rPr lang="en-US" b="1" dirty="0" smtClean="0"/>
              <a:t> </a:t>
            </a:r>
            <a:r>
              <a:rPr lang="en-US" b="1" dirty="0" err="1" smtClean="0"/>
              <a:t>qu'ils</a:t>
            </a:r>
            <a:r>
              <a:rPr lang="en-US" b="1" dirty="0" smtClean="0"/>
              <a:t> </a:t>
            </a:r>
            <a:r>
              <a:rPr lang="en-US" b="1" dirty="0" err="1" smtClean="0"/>
              <a:t>disent</a:t>
            </a:r>
            <a:endParaRPr lang="en-US" b="1" dirty="0" smtClean="0"/>
          </a:p>
          <a:p>
            <a:r>
              <a:rPr lang="en-US" b="1" dirty="0" err="1" smtClean="0"/>
              <a:t>Ils</a:t>
            </a:r>
            <a:r>
              <a:rPr lang="en-US" b="1" dirty="0" smtClean="0"/>
              <a:t> </a:t>
            </a:r>
            <a:r>
              <a:rPr lang="en-US" b="1" dirty="0" err="1" smtClean="0"/>
              <a:t>parlent</a:t>
            </a:r>
            <a:r>
              <a:rPr lang="en-US" b="1" dirty="0" smtClean="0"/>
              <a:t> trop, </a:t>
            </a:r>
            <a:r>
              <a:rPr lang="en-US" b="1" dirty="0" err="1" smtClean="0"/>
              <a:t>c'est</a:t>
            </a:r>
            <a:r>
              <a:rPr lang="en-US" b="1" dirty="0" smtClean="0"/>
              <a:t> </a:t>
            </a:r>
            <a:r>
              <a:rPr lang="en-US" b="1" dirty="0" err="1" smtClean="0"/>
              <a:t>pourquoi</a:t>
            </a:r>
            <a:r>
              <a:rPr lang="en-US" b="1" dirty="0" smtClean="0"/>
              <a:t> </a:t>
            </a:r>
            <a:r>
              <a:rPr lang="en-US" b="1" dirty="0" err="1" smtClean="0"/>
              <a:t>tes</a:t>
            </a:r>
            <a:r>
              <a:rPr lang="en-US" b="1" dirty="0" smtClean="0"/>
              <a:t> </a:t>
            </a:r>
            <a:r>
              <a:rPr lang="en-US" b="1" dirty="0" err="1" smtClean="0"/>
              <a:t>oreilles</a:t>
            </a:r>
            <a:r>
              <a:rPr lang="en-US" b="1" dirty="0" smtClean="0"/>
              <a:t> </a:t>
            </a:r>
            <a:r>
              <a:rPr lang="en-US" b="1" dirty="0" err="1" smtClean="0"/>
              <a:t>sifflent</a:t>
            </a:r>
            <a:endParaRPr lang="en-US" b="1" dirty="0" smtClean="0"/>
          </a:p>
          <a:p>
            <a:r>
              <a:rPr lang="en-US" b="1" dirty="0" err="1" smtClean="0"/>
              <a:t>À</a:t>
            </a:r>
            <a:r>
              <a:rPr lang="en-US" b="1" dirty="0" smtClean="0"/>
              <a:t> qui la </a:t>
            </a:r>
            <a:r>
              <a:rPr lang="en-US" b="1" dirty="0" err="1" smtClean="0"/>
              <a:t>faute</a:t>
            </a:r>
            <a:r>
              <a:rPr lang="en-US" b="1" dirty="0" smtClean="0"/>
              <a:t>? </a:t>
            </a:r>
            <a:r>
              <a:rPr lang="en-US" b="1" dirty="0" err="1" smtClean="0"/>
              <a:t>C'est</a:t>
            </a:r>
            <a:r>
              <a:rPr lang="en-US" b="1" dirty="0" smtClean="0"/>
              <a:t> la </a:t>
            </a:r>
            <a:r>
              <a:rPr lang="en-US" b="1" dirty="0" err="1" smtClean="0"/>
              <a:t>faute</a:t>
            </a:r>
            <a:r>
              <a:rPr lang="en-US" b="1" dirty="0" smtClean="0"/>
              <a:t> </a:t>
            </a:r>
            <a:r>
              <a:rPr lang="en-US" b="1" dirty="0" err="1" smtClean="0"/>
              <a:t>à</a:t>
            </a:r>
            <a:r>
              <a:rPr lang="en-US" b="1" dirty="0" smtClean="0"/>
              <a:t> </a:t>
            </a:r>
            <a:r>
              <a:rPr lang="en-US" b="1" dirty="0" err="1" smtClean="0"/>
              <a:t>autrui</a:t>
            </a:r>
            <a:r>
              <a:rPr lang="en-US" b="1" dirty="0" smtClean="0"/>
              <a:t>, </a:t>
            </a:r>
            <a:r>
              <a:rPr lang="en-US" b="1" dirty="0" err="1" smtClean="0"/>
              <a:t>hein</a:t>
            </a:r>
            <a:r>
              <a:rPr lang="en-US" b="1" dirty="0" smtClean="0"/>
              <a:t>?</a:t>
            </a:r>
          </a:p>
          <a:p>
            <a:r>
              <a:rPr lang="en-US" b="1" dirty="0" err="1" smtClean="0"/>
              <a:t>C'est</a:t>
            </a:r>
            <a:r>
              <a:rPr lang="en-US" b="1" dirty="0" smtClean="0"/>
              <a:t> les </a:t>
            </a:r>
            <a:r>
              <a:rPr lang="en-US" b="1" dirty="0" err="1" smtClean="0"/>
              <a:t>autres</a:t>
            </a:r>
            <a:r>
              <a:rPr lang="en-US" b="1" dirty="0" smtClean="0"/>
              <a:t>, </a:t>
            </a:r>
            <a:r>
              <a:rPr lang="en-US" b="1" dirty="0" err="1" smtClean="0"/>
              <a:t>toi</a:t>
            </a:r>
            <a:r>
              <a:rPr lang="en-US" b="1" dirty="0" smtClean="0"/>
              <a:t> </a:t>
            </a:r>
            <a:r>
              <a:rPr lang="en-US" b="1" dirty="0" err="1" smtClean="0"/>
              <a:t>tu</a:t>
            </a:r>
            <a:r>
              <a:rPr lang="en-US" b="1" dirty="0" smtClean="0"/>
              <a:t> </a:t>
            </a:r>
            <a:r>
              <a:rPr lang="en-US" b="1" dirty="0" err="1" smtClean="0"/>
              <a:t>n'as</a:t>
            </a:r>
            <a:r>
              <a:rPr lang="en-US" b="1" dirty="0" smtClean="0"/>
              <a:t> </a:t>
            </a:r>
            <a:r>
              <a:rPr lang="en-US" b="1" dirty="0" err="1" smtClean="0"/>
              <a:t>qu'une</a:t>
            </a:r>
            <a:r>
              <a:rPr lang="en-US" b="1" dirty="0" smtClean="0"/>
              <a:t> </a:t>
            </a:r>
            <a:r>
              <a:rPr lang="en-US" b="1" dirty="0" err="1" smtClean="0"/>
              <a:t>seule</a:t>
            </a:r>
            <a:r>
              <a:rPr lang="en-US" b="1" dirty="0" smtClean="0"/>
              <a:t> </a:t>
            </a:r>
            <a:r>
              <a:rPr lang="en-US" b="1" dirty="0" err="1" smtClean="0"/>
              <a:t>envie</a:t>
            </a:r>
            <a:endParaRPr lang="en-US" b="1" dirty="0" smtClean="0"/>
          </a:p>
          <a:p>
            <a:endParaRPr lang="en-US" b="1" dirty="0" smtClean="0"/>
          </a:p>
          <a:p>
            <a:r>
              <a:rPr lang="en-US" b="1" dirty="0" smtClean="0"/>
              <a:t>[Refrain x2]</a:t>
            </a:r>
          </a:p>
          <a:p>
            <a:r>
              <a:rPr lang="en-US" b="1" dirty="0" err="1" smtClean="0"/>
              <a:t>Tu</a:t>
            </a:r>
            <a:r>
              <a:rPr lang="en-US" b="1" dirty="0" smtClean="0"/>
              <a:t> </a:t>
            </a:r>
            <a:r>
              <a:rPr lang="en-US" b="1" dirty="0" err="1" smtClean="0"/>
              <a:t>aimerais</a:t>
            </a:r>
            <a:r>
              <a:rPr lang="en-US" b="1" dirty="0" smtClean="0"/>
              <a:t> faire ta fête</a:t>
            </a:r>
          </a:p>
          <a:p>
            <a:r>
              <a:rPr lang="en-US" b="1" dirty="0" smtClean="0"/>
              <a:t>Ta </a:t>
            </a:r>
            <a:r>
              <a:rPr lang="en-US" b="1" dirty="0" err="1" smtClean="0"/>
              <a:t>mère</a:t>
            </a:r>
            <a:r>
              <a:rPr lang="en-US" b="1" dirty="0" smtClean="0"/>
              <a:t> </a:t>
            </a:r>
            <a:r>
              <a:rPr lang="en-US" b="1" dirty="0" err="1" smtClean="0"/>
              <a:t>veut</a:t>
            </a:r>
            <a:r>
              <a:rPr lang="en-US" b="1" dirty="0" smtClean="0"/>
              <a:t> </a:t>
            </a:r>
            <a:r>
              <a:rPr lang="en-US" b="1" dirty="0" err="1" smtClean="0"/>
              <a:t>te</a:t>
            </a:r>
            <a:r>
              <a:rPr lang="en-US" b="1" dirty="0" smtClean="0"/>
              <a:t> la faire </a:t>
            </a:r>
            <a:r>
              <a:rPr lang="en-US" b="1" dirty="0" err="1" smtClean="0"/>
              <a:t>aussi</a:t>
            </a:r>
            <a:r>
              <a:rPr lang="en-US" b="1" dirty="0" smtClean="0"/>
              <a:t>, ta fête</a:t>
            </a:r>
          </a:p>
          <a:p>
            <a:r>
              <a:rPr lang="en-US" b="1" dirty="0" smtClean="0"/>
              <a:t>Le </a:t>
            </a:r>
            <a:r>
              <a:rPr lang="en-US" b="1" dirty="0" err="1" smtClean="0"/>
              <a:t>juge</a:t>
            </a:r>
            <a:r>
              <a:rPr lang="en-US" b="1" dirty="0" smtClean="0"/>
              <a:t> </a:t>
            </a:r>
            <a:r>
              <a:rPr lang="en-US" b="1" dirty="0" err="1" smtClean="0"/>
              <a:t>voudrait</a:t>
            </a:r>
            <a:r>
              <a:rPr lang="en-US" b="1" dirty="0" smtClean="0"/>
              <a:t> </a:t>
            </a:r>
            <a:r>
              <a:rPr lang="en-US" b="1" dirty="0" err="1" smtClean="0"/>
              <a:t>te</a:t>
            </a:r>
            <a:r>
              <a:rPr lang="en-US" b="1" dirty="0" smtClean="0"/>
              <a:t> faire ta fête</a:t>
            </a:r>
          </a:p>
          <a:p>
            <a:r>
              <a:rPr lang="en-US" b="1" dirty="0" smtClean="0"/>
              <a:t>Tout le monde </a:t>
            </a:r>
            <a:r>
              <a:rPr lang="en-US" b="1" dirty="0" err="1" smtClean="0"/>
              <a:t>te</a:t>
            </a:r>
            <a:r>
              <a:rPr lang="en-US" b="1" dirty="0" smtClean="0"/>
              <a:t> </a:t>
            </a:r>
            <a:r>
              <a:rPr lang="en-US" b="1" dirty="0" err="1" smtClean="0"/>
              <a:t>fera</a:t>
            </a:r>
            <a:r>
              <a:rPr lang="en-US" b="1" dirty="0" smtClean="0"/>
              <a:t> </a:t>
            </a:r>
            <a:r>
              <a:rPr lang="en-US" b="1" dirty="0" err="1" smtClean="0"/>
              <a:t>aussi</a:t>
            </a:r>
            <a:r>
              <a:rPr lang="en-US" b="1" dirty="0" smtClean="0"/>
              <a:t> ta fête</a:t>
            </a:r>
          </a:p>
          <a:p>
            <a:endParaRPr lang="en-US" dirty="0"/>
          </a:p>
        </p:txBody>
      </p:sp>
      <p:sp>
        <p:nvSpPr>
          <p:cNvPr id="5" name="TextBox 4"/>
          <p:cNvSpPr txBox="1"/>
          <p:nvPr/>
        </p:nvSpPr>
        <p:spPr>
          <a:xfrm>
            <a:off x="0" y="361324"/>
            <a:ext cx="8901709" cy="769441"/>
          </a:xfrm>
          <a:prstGeom prst="rect">
            <a:avLst/>
          </a:prstGeom>
          <a:noFill/>
        </p:spPr>
        <p:txBody>
          <a:bodyPr wrap="square" rtlCol="0">
            <a:spAutoFit/>
          </a:bodyPr>
          <a:lstStyle/>
          <a:p>
            <a:r>
              <a:rPr lang="fr-FR" sz="4400" dirty="0" smtClean="0"/>
              <a:t>« Ta fête » par </a:t>
            </a:r>
            <a:r>
              <a:rPr lang="fr-FR" sz="4400" dirty="0" err="1" smtClean="0"/>
              <a:t>Stromae</a:t>
            </a:r>
            <a:r>
              <a:rPr lang="fr-FR" sz="4400" dirty="0" smtClean="0"/>
              <a:t> - Les Paroles</a:t>
            </a:r>
            <a:endParaRPr lang="fr-FR" sz="4400" dirty="0"/>
          </a:p>
        </p:txBody>
      </p:sp>
    </p:spTree>
    <p:extLst>
      <p:ext uri="{BB962C8B-B14F-4D97-AF65-F5344CB8AC3E}">
        <p14:creationId xmlns:p14="http://schemas.microsoft.com/office/powerpoint/2010/main" val="3271648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8800"/>
            <a:ext cx="8686800" cy="5969000"/>
          </a:xfrm>
        </p:spPr>
        <p:txBody>
          <a:bodyPr>
            <a:normAutofit/>
          </a:bodyPr>
          <a:lstStyle/>
          <a:p>
            <a:pPr marL="0" indent="0">
              <a:buNone/>
            </a:pPr>
            <a:r>
              <a:rPr lang="en-US" dirty="0" err="1" smtClean="0"/>
              <a:t>Inclure</a:t>
            </a:r>
            <a:r>
              <a:rPr lang="fr-CA" b="1" dirty="0"/>
              <a:t> :</a:t>
            </a:r>
            <a:endParaRPr lang="en-US" dirty="0"/>
          </a:p>
          <a:p>
            <a:pPr marL="514350" lvl="0" indent="-514350">
              <a:buFont typeface="+mj-lt"/>
              <a:buAutoNum type="alphaUcPeriod"/>
            </a:pPr>
            <a:r>
              <a:rPr lang="fr-CA" dirty="0"/>
              <a:t>le titre de la chanson</a:t>
            </a:r>
            <a:endParaRPr lang="en-US" dirty="0"/>
          </a:p>
          <a:p>
            <a:pPr marL="514350" lvl="0" indent="-514350">
              <a:buFont typeface="+mj-lt"/>
              <a:buAutoNum type="alphaUcPeriod"/>
            </a:pPr>
            <a:r>
              <a:rPr lang="fr-CA" dirty="0"/>
              <a:t>le nom de l’artiste (avec une image) </a:t>
            </a:r>
            <a:endParaRPr lang="en-US" dirty="0"/>
          </a:p>
          <a:p>
            <a:pPr marL="514350" lvl="0" indent="-514350">
              <a:buFont typeface="+mj-lt"/>
              <a:buAutoNum type="alphaUcPeriod"/>
            </a:pPr>
            <a:r>
              <a:rPr lang="fr-CA" dirty="0"/>
              <a:t>le genre</a:t>
            </a:r>
            <a:endParaRPr lang="en-US" dirty="0"/>
          </a:p>
          <a:p>
            <a:pPr marL="514350" lvl="0" indent="-514350">
              <a:buFont typeface="+mj-lt"/>
              <a:buAutoNum type="alphaUcPeriod"/>
            </a:pPr>
            <a:r>
              <a:rPr lang="fr-CA" dirty="0"/>
              <a:t>le pays d’origine (de l’artiste)</a:t>
            </a:r>
            <a:endParaRPr lang="en-US" dirty="0"/>
          </a:p>
          <a:p>
            <a:pPr marL="514350" lvl="0" indent="-514350">
              <a:buFont typeface="+mj-lt"/>
              <a:buAutoNum type="alphaUcPeriod"/>
            </a:pPr>
            <a:r>
              <a:rPr lang="fr-CA" dirty="0"/>
              <a:t>trois (3) faits intéressants (de l’artiste ou la chanson)</a:t>
            </a:r>
            <a:endParaRPr lang="en-US" dirty="0"/>
          </a:p>
          <a:p>
            <a:pPr marL="514350" lvl="0" indent="-514350">
              <a:buFont typeface="+mj-lt"/>
              <a:buAutoNum type="alphaUcPeriod"/>
            </a:pPr>
            <a:r>
              <a:rPr lang="fr-CA" dirty="0"/>
              <a:t>cinq (5) mots que vous trouvez dans la chanson avec les paroles </a:t>
            </a:r>
            <a:endParaRPr lang="fr-CA" dirty="0" smtClean="0"/>
          </a:p>
          <a:p>
            <a:pPr marL="514350" lvl="0" indent="-514350">
              <a:buFont typeface="+mj-lt"/>
              <a:buAutoNum type="alphaUcPeriod"/>
            </a:pPr>
            <a:r>
              <a:rPr lang="fr-CA" dirty="0" smtClean="0"/>
              <a:t>Un sommaire de la chanson</a:t>
            </a:r>
            <a:endParaRPr lang="en-US" dirty="0"/>
          </a:p>
          <a:p>
            <a:endParaRPr lang="en-CA" dirty="0"/>
          </a:p>
        </p:txBody>
      </p:sp>
    </p:spTree>
    <p:extLst>
      <p:ext uri="{BB962C8B-B14F-4D97-AF65-F5344CB8AC3E}">
        <p14:creationId xmlns:p14="http://schemas.microsoft.com/office/powerpoint/2010/main" val="41818771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Cœur de Pirate (Béatrice Martin)</a:t>
            </a:r>
            <a:r>
              <a:rPr lang="en-US" dirty="0" smtClean="0"/>
              <a:t/>
            </a:r>
            <a:br>
              <a:rPr lang="en-US" dirty="0" smtClean="0"/>
            </a:br>
            <a:endParaRPr lang="en-CA" dirty="0"/>
          </a:p>
        </p:txBody>
      </p:sp>
      <p:sp>
        <p:nvSpPr>
          <p:cNvPr id="4" name="Content Placeholder 3"/>
          <p:cNvSpPr>
            <a:spLocks noGrp="1"/>
          </p:cNvSpPr>
          <p:nvPr>
            <p:ph sz="half" idx="2"/>
          </p:nvPr>
        </p:nvSpPr>
        <p:spPr>
          <a:xfrm>
            <a:off x="4349107" y="1182719"/>
            <a:ext cx="4459468" cy="5079500"/>
          </a:xfrm>
        </p:spPr>
        <p:txBody>
          <a:bodyPr>
            <a:normAutofit fontScale="92500" lnSpcReduction="20000"/>
          </a:bodyPr>
          <a:lstStyle/>
          <a:p>
            <a:pPr marL="0" indent="0">
              <a:buNone/>
            </a:pPr>
            <a:r>
              <a:rPr lang="fr-CA" b="1" dirty="0" smtClean="0"/>
              <a:t>Genre</a:t>
            </a:r>
            <a:r>
              <a:rPr lang="fr-CA" dirty="0"/>
              <a:t>: la musique folk</a:t>
            </a:r>
            <a:endParaRPr lang="en-US" dirty="0"/>
          </a:p>
          <a:p>
            <a:pPr marL="0" indent="0">
              <a:buNone/>
            </a:pPr>
            <a:r>
              <a:rPr lang="fr-CA" b="1" dirty="0"/>
              <a:t>Pays d’origine :</a:t>
            </a:r>
            <a:r>
              <a:rPr lang="fr-CA" dirty="0"/>
              <a:t> Canada</a:t>
            </a:r>
            <a:endParaRPr lang="en-US" dirty="0"/>
          </a:p>
          <a:p>
            <a:endParaRPr lang="en-US" dirty="0"/>
          </a:p>
          <a:p>
            <a:pPr marL="0" indent="0">
              <a:buNone/>
            </a:pPr>
            <a:r>
              <a:rPr lang="fr-FR" b="1" dirty="0"/>
              <a:t>3 faits </a:t>
            </a:r>
            <a:r>
              <a:rPr lang="fr-FR" dirty="0"/>
              <a:t>: </a:t>
            </a:r>
            <a:endParaRPr lang="en-US" dirty="0"/>
          </a:p>
          <a:p>
            <a:pPr lvl="0"/>
            <a:r>
              <a:rPr lang="fr-FR" dirty="0"/>
              <a:t>Elle a commencé à chanter et à jouer quand elle n'avait que trois ans</a:t>
            </a:r>
            <a:endParaRPr lang="en-US" dirty="0"/>
          </a:p>
          <a:p>
            <a:pPr lvl="0"/>
            <a:r>
              <a:rPr lang="fr-FR" dirty="0"/>
              <a:t>Elle a épousé un artiste de tatouage et a beaucoup de tatouages</a:t>
            </a:r>
            <a:endParaRPr lang="en-US" dirty="0"/>
          </a:p>
          <a:p>
            <a:pPr lvl="0"/>
            <a:r>
              <a:rPr lang="fr-FR" dirty="0"/>
              <a:t>Elle n'a pas gagné un prix </a:t>
            </a:r>
            <a:r>
              <a:rPr lang="fr-FR" dirty="0" err="1"/>
              <a:t>Juno</a:t>
            </a:r>
            <a:r>
              <a:rPr lang="fr-FR" dirty="0"/>
              <a:t>, mais </a:t>
            </a:r>
            <a:r>
              <a:rPr lang="fr-FR" dirty="0" smtClean="0"/>
              <a:t>elle a </a:t>
            </a:r>
            <a:r>
              <a:rPr lang="fr-FR" dirty="0"/>
              <a:t>gagné quatre prix Félix</a:t>
            </a:r>
            <a:endParaRPr lang="en-US" dirty="0"/>
          </a:p>
          <a:p>
            <a:endParaRPr lang="en-CA" dirty="0"/>
          </a:p>
        </p:txBody>
      </p:sp>
      <p:pic>
        <p:nvPicPr>
          <p:cNvPr id="5" name="irc_mi" descr="http://fc06.deviantart.net/fs71/f/2010/046/4/0/Coeur_de_pirate_5_by_BUBIMIR_39.jpg"/>
          <p:cNvPicPr/>
          <p:nvPr/>
        </p:nvPicPr>
        <p:blipFill>
          <a:blip r:embed="rId2">
            <a:extLst>
              <a:ext uri="{28A0092B-C50C-407E-A947-70E740481C1C}">
                <a14:useLocalDpi xmlns:a14="http://schemas.microsoft.com/office/drawing/2010/main" val="0"/>
              </a:ext>
            </a:extLst>
          </a:blip>
          <a:srcRect/>
          <a:stretch>
            <a:fillRect/>
          </a:stretch>
        </p:blipFill>
        <p:spPr bwMode="auto">
          <a:xfrm>
            <a:off x="137159" y="1417638"/>
            <a:ext cx="4090173" cy="4844581"/>
          </a:xfrm>
          <a:prstGeom prst="rect">
            <a:avLst/>
          </a:prstGeom>
          <a:noFill/>
          <a:ln>
            <a:noFill/>
          </a:ln>
        </p:spPr>
      </p:pic>
    </p:spTree>
    <p:extLst>
      <p:ext uri="{BB962C8B-B14F-4D97-AF65-F5344CB8AC3E}">
        <p14:creationId xmlns:p14="http://schemas.microsoft.com/office/powerpoint/2010/main" val="42105763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Un sommaire</a:t>
            </a:r>
            <a:endParaRPr lang="en-CA" dirty="0"/>
          </a:p>
        </p:txBody>
      </p:sp>
      <p:sp>
        <p:nvSpPr>
          <p:cNvPr id="3" name="Content Placeholder 2"/>
          <p:cNvSpPr>
            <a:spLocks noGrp="1"/>
          </p:cNvSpPr>
          <p:nvPr>
            <p:ph idx="1"/>
          </p:nvPr>
        </p:nvSpPr>
        <p:spPr>
          <a:xfrm>
            <a:off x="457200" y="1165469"/>
            <a:ext cx="8686800" cy="5479441"/>
          </a:xfrm>
        </p:spPr>
        <p:txBody>
          <a:bodyPr>
            <a:normAutofit lnSpcReduction="10000"/>
          </a:bodyPr>
          <a:lstStyle/>
          <a:p>
            <a:pPr marL="0" indent="0">
              <a:buNone/>
            </a:pPr>
            <a:r>
              <a:rPr lang="fr-FR" sz="4000" dirty="0"/>
              <a:t>Je pense que cette chanson dit que quand une relation se termine, il peut sembler comme si c'était une illusion. Nos combats («la guerre» et «le sang») obstruent («la tranchée») notre vision du bonheur. Quand nous réfléchissons sur les bonnes parties de la relation, c'est comme si ce n'était jamais réellement vrai («le mirage»)</a:t>
            </a:r>
            <a:r>
              <a:rPr lang="fr-FR" sz="4000" dirty="0" smtClean="0"/>
              <a:t>. </a:t>
            </a:r>
            <a:endParaRPr lang="en-US" dirty="0"/>
          </a:p>
          <a:p>
            <a:endParaRPr lang="en-CA" dirty="0"/>
          </a:p>
        </p:txBody>
      </p:sp>
    </p:spTree>
    <p:extLst>
      <p:ext uri="{BB962C8B-B14F-4D97-AF65-F5344CB8AC3E}">
        <p14:creationId xmlns:p14="http://schemas.microsoft.com/office/powerpoint/2010/main" val="5654906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Les Parties de </a:t>
            </a:r>
            <a:r>
              <a:rPr lang="fr-CA" dirty="0" smtClean="0"/>
              <a:t>Discours</a:t>
            </a:r>
            <a:endParaRPr lang="en-CA" dirty="0"/>
          </a:p>
        </p:txBody>
      </p:sp>
      <p:sp>
        <p:nvSpPr>
          <p:cNvPr id="3" name="Content Placeholder 2"/>
          <p:cNvSpPr>
            <a:spLocks noGrp="1"/>
          </p:cNvSpPr>
          <p:nvPr>
            <p:ph idx="1"/>
          </p:nvPr>
        </p:nvSpPr>
        <p:spPr>
          <a:xfrm>
            <a:off x="457200" y="1417638"/>
            <a:ext cx="8229600" cy="5160962"/>
          </a:xfrm>
        </p:spPr>
        <p:txBody>
          <a:bodyPr/>
          <a:lstStyle/>
          <a:p>
            <a:pPr lvl="0"/>
            <a:r>
              <a:rPr lang="fr-CA" b="1" dirty="0"/>
              <a:t>Nom</a:t>
            </a:r>
            <a:r>
              <a:rPr lang="fr-CA" dirty="0"/>
              <a:t> : chien, chat, maison, </a:t>
            </a:r>
            <a:r>
              <a:rPr lang="fr-CA" dirty="0" err="1"/>
              <a:t>Starbucks</a:t>
            </a:r>
            <a:r>
              <a:rPr lang="fr-CA" dirty="0"/>
              <a:t>, maman</a:t>
            </a:r>
            <a:endParaRPr lang="en-US" dirty="0"/>
          </a:p>
          <a:p>
            <a:pPr lvl="0"/>
            <a:r>
              <a:rPr lang="fr-CA" b="1" dirty="0"/>
              <a:t>Adjectif</a:t>
            </a:r>
            <a:r>
              <a:rPr lang="fr-CA" dirty="0"/>
              <a:t> : belle, magnifique, grand(e)</a:t>
            </a:r>
            <a:endParaRPr lang="en-US" dirty="0"/>
          </a:p>
          <a:p>
            <a:pPr lvl="0"/>
            <a:r>
              <a:rPr lang="fr-CA" b="1" dirty="0"/>
              <a:t>Verbe</a:t>
            </a:r>
            <a:r>
              <a:rPr lang="fr-CA" dirty="0"/>
              <a:t> : sauter, dormir, jouer, mourir</a:t>
            </a:r>
            <a:endParaRPr lang="en-US" dirty="0"/>
          </a:p>
          <a:p>
            <a:pPr lvl="0"/>
            <a:r>
              <a:rPr lang="fr-CA" b="1" dirty="0"/>
              <a:t>Adverbe</a:t>
            </a:r>
            <a:r>
              <a:rPr lang="fr-CA" dirty="0"/>
              <a:t> : déjà, plus tard, certainement </a:t>
            </a:r>
            <a:endParaRPr lang="en-US" dirty="0"/>
          </a:p>
          <a:p>
            <a:pPr lvl="0"/>
            <a:r>
              <a:rPr lang="fr-CA" b="1" dirty="0"/>
              <a:t>Conjonction</a:t>
            </a:r>
            <a:r>
              <a:rPr lang="fr-CA" dirty="0"/>
              <a:t> : et, parce que, mais, ou</a:t>
            </a:r>
            <a:endParaRPr lang="en-US" dirty="0"/>
          </a:p>
          <a:p>
            <a:pPr lvl="0"/>
            <a:r>
              <a:rPr lang="fr-CA" b="1" dirty="0"/>
              <a:t>Préposition</a:t>
            </a:r>
            <a:r>
              <a:rPr lang="fr-CA" dirty="0"/>
              <a:t> : sur, sous, dans, avant, </a:t>
            </a:r>
            <a:endParaRPr lang="en-US" dirty="0"/>
          </a:p>
          <a:p>
            <a:pPr lvl="0"/>
            <a:r>
              <a:rPr lang="fr-CA" b="1" dirty="0"/>
              <a:t>Article</a:t>
            </a:r>
            <a:r>
              <a:rPr lang="fr-CA" dirty="0"/>
              <a:t> : le, la, les, un, une, des</a:t>
            </a:r>
            <a:endParaRPr lang="en-US" dirty="0"/>
          </a:p>
          <a:p>
            <a:endParaRPr lang="en-CA" dirty="0"/>
          </a:p>
        </p:txBody>
      </p:sp>
    </p:spTree>
    <p:extLst>
      <p:ext uri="{BB962C8B-B14F-4D97-AF65-F5344CB8AC3E}">
        <p14:creationId xmlns:p14="http://schemas.microsoft.com/office/powerpoint/2010/main" val="3145963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Inférence</a:t>
            </a:r>
            <a:endParaRPr lang="fr-CA" dirty="0"/>
          </a:p>
        </p:txBody>
      </p:sp>
      <p:pic>
        <p:nvPicPr>
          <p:cNvPr id="3" name="Picture 2"/>
          <p:cNvPicPr>
            <a:picLocks noChangeAspect="1"/>
          </p:cNvPicPr>
          <p:nvPr/>
        </p:nvPicPr>
        <p:blipFill>
          <a:blip r:embed="rId2"/>
          <a:stretch>
            <a:fillRect/>
          </a:stretch>
        </p:blipFill>
        <p:spPr>
          <a:xfrm>
            <a:off x="626271" y="1678299"/>
            <a:ext cx="8060529" cy="4879636"/>
          </a:xfrm>
          <a:prstGeom prst="rect">
            <a:avLst/>
          </a:prstGeom>
        </p:spPr>
      </p:pic>
    </p:spTree>
    <p:extLst>
      <p:ext uri="{BB962C8B-B14F-4D97-AF65-F5344CB8AC3E}">
        <p14:creationId xmlns:p14="http://schemas.microsoft.com/office/powerpoint/2010/main" val="17533598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Des </a:t>
            </a:r>
            <a:r>
              <a:rPr lang="en-CA" dirty="0" err="1"/>
              <a:t>façons</a:t>
            </a:r>
            <a:r>
              <a:rPr lang="en-CA" dirty="0"/>
              <a:t> pour </a:t>
            </a:r>
            <a:r>
              <a:rPr lang="en-CA" dirty="0" err="1"/>
              <a:t>fournir</a:t>
            </a:r>
            <a:r>
              <a:rPr lang="en-CA" dirty="0"/>
              <a:t> des indices :</a:t>
            </a:r>
            <a:br>
              <a:rPr lang="en-CA" dirty="0"/>
            </a:br>
            <a:endParaRPr lang="en-CA" dirty="0"/>
          </a:p>
        </p:txBody>
      </p:sp>
      <p:sp>
        <p:nvSpPr>
          <p:cNvPr id="3" name="Content Placeholder 2"/>
          <p:cNvSpPr>
            <a:spLocks noGrp="1"/>
          </p:cNvSpPr>
          <p:nvPr>
            <p:ph idx="1"/>
          </p:nvPr>
        </p:nvSpPr>
        <p:spPr>
          <a:xfrm>
            <a:off x="457200" y="1600201"/>
            <a:ext cx="8229600" cy="3921482"/>
          </a:xfrm>
        </p:spPr>
        <p:txBody>
          <a:bodyPr>
            <a:normAutofit lnSpcReduction="10000"/>
          </a:bodyPr>
          <a:lstStyle/>
          <a:p>
            <a:pPr lvl="0">
              <a:buFont typeface="Wingdings" charset="2"/>
              <a:buChar char="q"/>
            </a:pPr>
            <a:r>
              <a:rPr lang="en-CA" dirty="0" smtClean="0"/>
              <a:t>Des </a:t>
            </a:r>
            <a:r>
              <a:rPr lang="en-CA" dirty="0" err="1"/>
              <a:t>gestes</a:t>
            </a:r>
            <a:endParaRPr lang="en-CA" dirty="0"/>
          </a:p>
          <a:p>
            <a:pPr lvl="0">
              <a:buFont typeface="Wingdings" charset="2"/>
              <a:buChar char="q"/>
            </a:pPr>
            <a:r>
              <a:rPr lang="en-CA" dirty="0"/>
              <a:t>Des sons</a:t>
            </a:r>
          </a:p>
          <a:p>
            <a:pPr lvl="0">
              <a:buFont typeface="Wingdings" charset="2"/>
              <a:buChar char="q"/>
            </a:pPr>
            <a:r>
              <a:rPr lang="en-CA" dirty="0"/>
              <a:t>Des </a:t>
            </a:r>
            <a:r>
              <a:rPr lang="en-CA" dirty="0" err="1"/>
              <a:t>synonymes</a:t>
            </a:r>
            <a:r>
              <a:rPr lang="en-CA" dirty="0"/>
              <a:t> </a:t>
            </a:r>
            <a:r>
              <a:rPr lang="en-CA" dirty="0" err="1" smtClean="0"/>
              <a:t>français</a:t>
            </a:r>
            <a:endParaRPr lang="en-CA" dirty="0" smtClean="0"/>
          </a:p>
          <a:p>
            <a:pPr lvl="0">
              <a:buFont typeface="Wingdings" charset="2"/>
              <a:buChar char="q"/>
            </a:pPr>
            <a:r>
              <a:rPr lang="en-CA" dirty="0" smtClean="0"/>
              <a:t>Les </a:t>
            </a:r>
            <a:r>
              <a:rPr lang="en-CA" dirty="0" err="1" smtClean="0"/>
              <a:t>antonymes</a:t>
            </a:r>
            <a:r>
              <a:rPr lang="en-CA" dirty="0" smtClean="0"/>
              <a:t> </a:t>
            </a:r>
            <a:r>
              <a:rPr lang="en-CA" dirty="0" err="1" smtClean="0"/>
              <a:t>français</a:t>
            </a:r>
            <a:r>
              <a:rPr lang="en-CA" dirty="0" smtClean="0"/>
              <a:t> </a:t>
            </a:r>
            <a:endParaRPr lang="en-CA" dirty="0"/>
          </a:p>
          <a:p>
            <a:pPr lvl="0">
              <a:buFont typeface="Wingdings" charset="2"/>
              <a:buChar char="q"/>
            </a:pPr>
            <a:r>
              <a:rPr lang="en-CA" dirty="0"/>
              <a:t>Des mots </a:t>
            </a:r>
            <a:r>
              <a:rPr lang="en-CA" dirty="0" err="1"/>
              <a:t>liés</a:t>
            </a:r>
            <a:endParaRPr lang="en-CA" dirty="0"/>
          </a:p>
          <a:p>
            <a:pPr lvl="0">
              <a:buFont typeface="Wingdings" charset="2"/>
              <a:buChar char="q"/>
            </a:pPr>
            <a:r>
              <a:rPr lang="en-CA" dirty="0"/>
              <a:t>Des </a:t>
            </a:r>
            <a:r>
              <a:rPr lang="en-CA" dirty="0" err="1"/>
              <a:t>racines</a:t>
            </a:r>
            <a:r>
              <a:rPr lang="en-CA" dirty="0"/>
              <a:t> d'un mot</a:t>
            </a:r>
          </a:p>
          <a:p>
            <a:pPr lvl="0">
              <a:buFont typeface="Wingdings" charset="2"/>
              <a:buChar char="q"/>
            </a:pPr>
            <a:r>
              <a:rPr lang="en-CA" dirty="0"/>
              <a:t>Des images</a:t>
            </a:r>
          </a:p>
          <a:p>
            <a:pPr marL="0" indent="0">
              <a:buNone/>
            </a:pPr>
            <a:endParaRPr lang="en-CA" dirty="0"/>
          </a:p>
        </p:txBody>
      </p:sp>
      <p:pic>
        <p:nvPicPr>
          <p:cNvPr id="4" name="Picture 3"/>
          <p:cNvPicPr>
            <a:picLocks noChangeAspect="1"/>
          </p:cNvPicPr>
          <p:nvPr/>
        </p:nvPicPr>
        <p:blipFill>
          <a:blip r:embed="rId2"/>
          <a:stretch>
            <a:fillRect/>
          </a:stretch>
        </p:blipFill>
        <p:spPr>
          <a:xfrm>
            <a:off x="5256642" y="2046374"/>
            <a:ext cx="3252358" cy="3947454"/>
          </a:xfrm>
          <a:prstGeom prst="rect">
            <a:avLst/>
          </a:prstGeom>
        </p:spPr>
      </p:pic>
    </p:spTree>
    <p:extLst>
      <p:ext uri="{BB962C8B-B14F-4D97-AF65-F5344CB8AC3E}">
        <p14:creationId xmlns:p14="http://schemas.microsoft.com/office/powerpoint/2010/main" val="35090169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64134051"/>
              </p:ext>
            </p:extLst>
          </p:nvPr>
        </p:nvGraphicFramePr>
        <p:xfrm>
          <a:off x="-4978400" y="0"/>
          <a:ext cx="13903433" cy="6567035"/>
        </p:xfrm>
        <a:graphic>
          <a:graphicData uri="http://schemas.openxmlformats.org/presentationml/2006/ole">
            <mc:AlternateContent xmlns:mc="http://schemas.openxmlformats.org/markup-compatibility/2006">
              <mc:Choice xmlns:v="urn:schemas-microsoft-com:vml" Requires="v">
                <p:oleObj spid="_x0000_s5150" name="Document" r:id="rId4" imgW="7048500" imgH="2794000" progId="Word.Document.12">
                  <p:embed/>
                </p:oleObj>
              </mc:Choice>
              <mc:Fallback>
                <p:oleObj name="Document" r:id="rId4" imgW="7048500" imgH="2794000" progId="Word.Document.12">
                  <p:embed/>
                  <p:pic>
                    <p:nvPicPr>
                      <p:cNvPr id="0" name=""/>
                      <p:cNvPicPr/>
                      <p:nvPr/>
                    </p:nvPicPr>
                    <p:blipFill>
                      <a:blip r:embed="rId5"/>
                      <a:stretch>
                        <a:fillRect/>
                      </a:stretch>
                    </p:blipFill>
                    <p:spPr>
                      <a:xfrm>
                        <a:off x="-4978400" y="0"/>
                        <a:ext cx="13903433" cy="6567035"/>
                      </a:xfrm>
                      <a:prstGeom prst="rect">
                        <a:avLst/>
                      </a:prstGeom>
                    </p:spPr>
                  </p:pic>
                </p:oleObj>
              </mc:Fallback>
            </mc:AlternateContent>
          </a:graphicData>
        </a:graphic>
      </p:graphicFrame>
    </p:spTree>
    <p:extLst>
      <p:ext uri="{BB962C8B-B14F-4D97-AF65-F5344CB8AC3E}">
        <p14:creationId xmlns:p14="http://schemas.microsoft.com/office/powerpoint/2010/main" val="4975470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68" y="274638"/>
            <a:ext cx="8530232" cy="1777978"/>
          </a:xfrm>
        </p:spPr>
        <p:txBody>
          <a:bodyPr>
            <a:normAutofit fontScale="90000"/>
          </a:bodyPr>
          <a:lstStyle/>
          <a:p>
            <a:r>
              <a:rPr lang="fr-CA" dirty="0" smtClean="0"/>
              <a:t>« souillés » : </a:t>
            </a:r>
            <a:br>
              <a:rPr lang="fr-CA" dirty="0" smtClean="0"/>
            </a:br>
            <a:r>
              <a:rPr lang="fr-CA" dirty="0" smtClean="0"/>
              <a:t>Dépouillé </a:t>
            </a:r>
            <a:r>
              <a:rPr lang="fr-CA" dirty="0"/>
              <a:t>des efforts </a:t>
            </a:r>
            <a:r>
              <a:rPr lang="fr-CA" u="sng" dirty="0" smtClean="0">
                <a:solidFill>
                  <a:srgbClr val="FF0000"/>
                </a:solidFill>
              </a:rPr>
              <a:t>souillés</a:t>
            </a:r>
            <a:r>
              <a:rPr lang="fr-CA" dirty="0" smtClean="0">
                <a:solidFill>
                  <a:srgbClr val="FF0000"/>
                </a:solidFill>
              </a:rPr>
              <a:t> </a:t>
            </a:r>
            <a:r>
              <a:rPr lang="fr-CA" dirty="0" smtClean="0"/>
              <a:t>/ </a:t>
            </a:r>
            <a:br>
              <a:rPr lang="fr-CA" dirty="0" smtClean="0"/>
            </a:br>
            <a:r>
              <a:rPr lang="fr-CA" dirty="0" smtClean="0"/>
              <a:t>Par </a:t>
            </a:r>
            <a:r>
              <a:rPr lang="fr-CA" dirty="0"/>
              <a:t>le temps des </a:t>
            </a:r>
            <a:r>
              <a:rPr lang="fr-CA" dirty="0" smtClean="0"/>
              <a:t>vagues </a:t>
            </a:r>
            <a:endParaRPr lang="fr-CA" dirty="0"/>
          </a:p>
        </p:txBody>
      </p:sp>
      <p:sp>
        <p:nvSpPr>
          <p:cNvPr id="3" name="Content Placeholder 2"/>
          <p:cNvSpPr>
            <a:spLocks noGrp="1"/>
          </p:cNvSpPr>
          <p:nvPr>
            <p:ph idx="1"/>
          </p:nvPr>
        </p:nvSpPr>
        <p:spPr>
          <a:xfrm>
            <a:off x="457200" y="2348332"/>
            <a:ext cx="8229600" cy="3777831"/>
          </a:xfrm>
        </p:spPr>
        <p:txBody>
          <a:bodyPr>
            <a:normAutofit/>
          </a:bodyPr>
          <a:lstStyle/>
          <a:p>
            <a:r>
              <a:rPr lang="fr-CA" sz="4000" dirty="0" smtClean="0"/>
              <a:t>Partie de discours?</a:t>
            </a:r>
          </a:p>
          <a:p>
            <a:pPr lvl="1"/>
            <a:r>
              <a:rPr lang="fr-CA" sz="4000" b="1" dirty="0" smtClean="0"/>
              <a:t>Adjectif (m/</a:t>
            </a:r>
            <a:r>
              <a:rPr lang="fr-CA" sz="4000" b="1" dirty="0" err="1" smtClean="0"/>
              <a:t>pl</a:t>
            </a:r>
            <a:r>
              <a:rPr lang="fr-CA" sz="4000" b="1" dirty="0" smtClean="0"/>
              <a:t>)</a:t>
            </a:r>
          </a:p>
          <a:p>
            <a:r>
              <a:rPr lang="fr-CA" sz="4000" dirty="0" smtClean="0"/>
              <a:t>Traduction?</a:t>
            </a:r>
          </a:p>
          <a:p>
            <a:pPr lvl="1"/>
            <a:r>
              <a:rPr lang="fr-CA" sz="4000" b="1" dirty="0" err="1" smtClean="0"/>
              <a:t>Soiled</a:t>
            </a:r>
            <a:r>
              <a:rPr lang="fr-CA" sz="4000" b="1" dirty="0" smtClean="0"/>
              <a:t> </a:t>
            </a:r>
            <a:endParaRPr lang="fr-CA" sz="4000" b="1" dirty="0"/>
          </a:p>
        </p:txBody>
      </p:sp>
      <p:cxnSp>
        <p:nvCxnSpPr>
          <p:cNvPr id="5" name="Straight Arrow Connector 4"/>
          <p:cNvCxnSpPr/>
          <p:nvPr/>
        </p:nvCxnSpPr>
        <p:spPr>
          <a:xfrm flipH="1" flipV="1">
            <a:off x="4865804" y="1451603"/>
            <a:ext cx="2144252" cy="989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488955" y="2876053"/>
            <a:ext cx="3051041"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CA" sz="3600" dirty="0">
                <a:latin typeface="Bernard MT Condensed"/>
                <a:cs typeface="Bernard MT Condensed"/>
              </a:rPr>
              <a:t>Des </a:t>
            </a:r>
            <a:r>
              <a:rPr lang="en-CA" sz="3600" dirty="0" err="1">
                <a:latin typeface="Bernard MT Condensed"/>
                <a:cs typeface="Bernard MT Condensed"/>
              </a:rPr>
              <a:t>synonymes</a:t>
            </a:r>
            <a:r>
              <a:rPr lang="en-CA" sz="3600" dirty="0">
                <a:latin typeface="Bernard MT Condensed"/>
                <a:cs typeface="Bernard MT Condensed"/>
              </a:rPr>
              <a:t> </a:t>
            </a:r>
            <a:r>
              <a:rPr lang="en-CA" sz="3600" dirty="0" err="1" smtClean="0">
                <a:latin typeface="Bernard MT Condensed"/>
                <a:cs typeface="Bernard MT Condensed"/>
              </a:rPr>
              <a:t>français</a:t>
            </a:r>
            <a:r>
              <a:rPr lang="en-CA" sz="3600" dirty="0" smtClean="0">
                <a:latin typeface="Bernard MT Condensed"/>
                <a:cs typeface="Bernard MT Condensed"/>
              </a:rPr>
              <a:t>:</a:t>
            </a:r>
          </a:p>
          <a:p>
            <a:pPr marL="571500" lvl="0" indent="-571500">
              <a:buFont typeface="Arial"/>
              <a:buChar char="•"/>
            </a:pPr>
            <a:r>
              <a:rPr lang="en-CA" sz="3600" dirty="0" err="1" smtClean="0"/>
              <a:t>impur</a:t>
            </a:r>
            <a:endParaRPr lang="en-CA" sz="3600" dirty="0"/>
          </a:p>
          <a:p>
            <a:pPr marL="571500" lvl="0" indent="-571500">
              <a:buFont typeface="Arial"/>
              <a:buChar char="•"/>
            </a:pPr>
            <a:r>
              <a:rPr lang="en-CA" sz="3600" dirty="0" err="1" smtClean="0"/>
              <a:t>sali</a:t>
            </a:r>
            <a:endParaRPr lang="en-CA" sz="3600" dirty="0" smtClean="0"/>
          </a:p>
        </p:txBody>
      </p:sp>
      <p:sp>
        <p:nvSpPr>
          <p:cNvPr id="7" name="TextBox 6"/>
          <p:cNvSpPr txBox="1"/>
          <p:nvPr/>
        </p:nvSpPr>
        <p:spPr>
          <a:xfrm>
            <a:off x="3758176" y="5479832"/>
            <a:ext cx="3051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CA" sz="3600" dirty="0">
                <a:latin typeface="Bernard MT Condensed"/>
                <a:cs typeface="Bernard MT Condensed"/>
              </a:rPr>
              <a:t>Des </a:t>
            </a:r>
            <a:r>
              <a:rPr lang="en-CA" sz="3600" dirty="0" smtClean="0">
                <a:latin typeface="Bernard MT Condensed"/>
                <a:cs typeface="Bernard MT Condensed"/>
              </a:rPr>
              <a:t>sons:</a:t>
            </a:r>
            <a:endParaRPr lang="en-CA" sz="3600" dirty="0" smtClean="0"/>
          </a:p>
        </p:txBody>
      </p:sp>
    </p:spTree>
    <p:extLst>
      <p:ext uri="{BB962C8B-B14F-4D97-AF65-F5344CB8AC3E}">
        <p14:creationId xmlns:p14="http://schemas.microsoft.com/office/powerpoint/2010/main" val="2357234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735</TotalTime>
  <Words>536</Words>
  <Application>Microsoft Macintosh PowerPoint</Application>
  <PresentationFormat>On-screen Show (4:3)</PresentationFormat>
  <Paragraphs>123</Paragraphs>
  <Slides>18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Document</vt:lpstr>
      <vt:lpstr>Musique Mercredi :  Le Long Du Large </vt:lpstr>
      <vt:lpstr>PowerPoint Presentation</vt:lpstr>
      <vt:lpstr>Cœur de Pirate (Béatrice Martin) </vt:lpstr>
      <vt:lpstr>Un sommaire</vt:lpstr>
      <vt:lpstr>Les Parties de Discours</vt:lpstr>
      <vt:lpstr>Inférence</vt:lpstr>
      <vt:lpstr>Des façons pour fournir des indices : </vt:lpstr>
      <vt:lpstr>PowerPoint Presentation</vt:lpstr>
      <vt:lpstr>« souillés » :  Dépouillé des efforts souillés /  Par le temps des vagues </vt:lpstr>
      <vt:lpstr>« celles » :  Par le temps des vagues Celles qui poussent nos souvenirs </vt:lpstr>
      <vt:lpstr>« Vit » :  Une masse comme une autre /  Qui vit dans un mirage  </vt:lpstr>
      <vt:lpstr>« là-bas » :  Celle qui règne entre moi et les battements/  De mon cœur qui crient jusque là-bas  </vt:lpstr>
      <vt:lpstr>« Sans » :  Et sans prendre le bord /  On reste sans visage </vt:lpstr>
      <vt:lpstr>PowerPoint Presentation</vt:lpstr>
      <vt:lpstr>Les règles:</vt:lpstr>
      <vt:lpstr>Utilisez des mots de Musique Mercredi</vt:lpstr>
      <vt:lpstr>Ma date de musique mercredi:</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Musique Mercredi :  Le Long Du Large http://www.youtube.com/watch?v=lyRVPtYhj4M </dc:title>
  <dc:creator>Aviva Levin</dc:creator>
  <cp:lastModifiedBy/>
  <cp:revision>49</cp:revision>
  <cp:lastPrinted>2017-06-07T23:56:03Z</cp:lastPrinted>
  <dcterms:created xsi:type="dcterms:W3CDTF">2015-02-04T00:11:37Z</dcterms:created>
  <dcterms:modified xsi:type="dcterms:W3CDTF">2018-01-31T18:38:40Z</dcterms:modified>
</cp:coreProperties>
</file>